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25"/>
  </p:notesMasterIdLst>
  <p:sldIdLst>
    <p:sldId id="256" r:id="rId2"/>
    <p:sldId id="298" r:id="rId3"/>
    <p:sldId id="317" r:id="rId4"/>
    <p:sldId id="318" r:id="rId5"/>
    <p:sldId id="319" r:id="rId6"/>
    <p:sldId id="320" r:id="rId7"/>
    <p:sldId id="303" r:id="rId8"/>
    <p:sldId id="304" r:id="rId9"/>
    <p:sldId id="305" r:id="rId10"/>
    <p:sldId id="321" r:id="rId11"/>
    <p:sldId id="307" r:id="rId12"/>
    <p:sldId id="308" r:id="rId13"/>
    <p:sldId id="322" r:id="rId14"/>
    <p:sldId id="257" r:id="rId15"/>
    <p:sldId id="258" r:id="rId16"/>
    <p:sldId id="259" r:id="rId17"/>
    <p:sldId id="260" r:id="rId18"/>
    <p:sldId id="261" r:id="rId19"/>
    <p:sldId id="262" r:id="rId20"/>
    <p:sldId id="263" r:id="rId21"/>
    <p:sldId id="264" r:id="rId22"/>
    <p:sldId id="265" r:id="rId23"/>
    <p:sldId id="266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768" autoAdjust="0"/>
  </p:normalViewPr>
  <p:slideViewPr>
    <p:cSldViewPr snapToGrid="0">
      <p:cViewPr varScale="1">
        <p:scale>
          <a:sx n="101" d="100"/>
          <a:sy n="101" d="100"/>
        </p:scale>
        <p:origin x="-834" y="-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AA6FE2-AE79-422C-BEC5-B6F62CD0601D}" type="datetimeFigureOut">
              <a:rPr lang="ru-RU" smtClean="0"/>
              <a:t>14.10.2021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445D17-68ED-4510-A879-26C5343B572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9114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1FAF866-6A49-4FD3-94A8-60B6B1D30AC3}" type="slidenum">
              <a:rPr lang="ru-RU"/>
              <a:pPr/>
              <a:t>2</a:t>
            </a:fld>
            <a:endParaRPr lang="ru-RU"/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ru-RU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B681797-1F85-4307-8ADC-724D779E94E1}" type="slidenum">
              <a:rPr lang="ru-RU"/>
              <a:pPr/>
              <a:t>7</a:t>
            </a:fld>
            <a:endParaRPr lang="ru-RU"/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ru-RU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6856359-544F-467D-AF55-AA17909FB195}" type="slidenum">
              <a:rPr lang="ru-RU"/>
              <a:pPr/>
              <a:t>8</a:t>
            </a:fld>
            <a:endParaRPr lang="ru-RU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ru-RU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3A15B3B-2217-459A-85E5-BAC0E8C0CF42}" type="slidenum">
              <a:rPr lang="ru-RU"/>
              <a:pPr/>
              <a:t>9</a:t>
            </a:fld>
            <a:endParaRPr lang="ru-RU"/>
          </a:p>
        </p:txBody>
      </p:sp>
      <p:sp>
        <p:nvSpPr>
          <p:cNvPr id="39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ru-RU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71E9468-1AD8-4EBD-B536-ECE2CCAA4DF8}" type="slidenum">
              <a:rPr lang="ru-RU"/>
              <a:pPr/>
              <a:t>11</a:t>
            </a:fld>
            <a:endParaRPr lang="ru-RU"/>
          </a:p>
        </p:txBody>
      </p:sp>
      <p:sp>
        <p:nvSpPr>
          <p:cNvPr id="41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ru-RU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BB8E7A6-A190-4C5E-8B9E-CC979995F465}" type="slidenum">
              <a:rPr lang="ru-RU"/>
              <a:pPr/>
              <a:t>12</a:t>
            </a:fld>
            <a:endParaRPr lang="ru-RU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ru-RU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920253D-E92E-4B61-B75F-F221BA6498C6}" type="slidenum">
              <a:rPr lang="ru-RU" smtClean="0"/>
              <a:pPr>
                <a:defRPr/>
              </a:pPr>
              <a:t>13</a:t>
            </a:fld>
            <a:endParaRPr lang="ru-RU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DB3E8-3B2A-4606-A6DA-C070A6E6C0E1}" type="datetimeFigureOut">
              <a:rPr lang="ru-RU" smtClean="0"/>
              <a:t>14.10.2021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AC82-E535-4627-ACB4-B031ADFFFA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277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DB3E8-3B2A-4606-A6DA-C070A6E6C0E1}" type="datetimeFigureOut">
              <a:rPr lang="ru-RU" smtClean="0"/>
              <a:t>14.10.2021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AC82-E535-4627-ACB4-B031ADFFFA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8905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DB3E8-3B2A-4606-A6DA-C070A6E6C0E1}" type="datetimeFigureOut">
              <a:rPr lang="ru-RU" smtClean="0"/>
              <a:t>14.10.2021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AC82-E535-4627-ACB4-B031ADFFFA52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71164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DB3E8-3B2A-4606-A6DA-C070A6E6C0E1}" type="datetimeFigureOut">
              <a:rPr lang="ru-RU" smtClean="0"/>
              <a:t>14.10.2021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AC82-E535-4627-ACB4-B031ADFFFA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62385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DB3E8-3B2A-4606-A6DA-C070A6E6C0E1}" type="datetimeFigureOut">
              <a:rPr lang="ru-RU" smtClean="0"/>
              <a:t>14.10.2021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AC82-E535-4627-ACB4-B031ADFFFA52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38962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DB3E8-3B2A-4606-A6DA-C070A6E6C0E1}" type="datetimeFigureOut">
              <a:rPr lang="ru-RU" smtClean="0"/>
              <a:t>14.10.2021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AC82-E535-4627-ACB4-B031ADFFFA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45425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DB3E8-3B2A-4606-A6DA-C070A6E6C0E1}" type="datetimeFigureOut">
              <a:rPr lang="ru-RU" smtClean="0"/>
              <a:t>14.10.2021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AC82-E535-4627-ACB4-B031ADFFFA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2755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DB3E8-3B2A-4606-A6DA-C070A6E6C0E1}" type="datetimeFigureOut">
              <a:rPr lang="ru-RU" smtClean="0"/>
              <a:t>14.10.2021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AC82-E535-4627-ACB4-B031ADFFFA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75600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DB3E8-3B2A-4606-A6DA-C070A6E6C0E1}" type="datetimeFigureOut">
              <a:rPr lang="ru-RU" smtClean="0"/>
              <a:t>14.10.2021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AC82-E535-4627-ACB4-B031ADFFFA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7437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DB3E8-3B2A-4606-A6DA-C070A6E6C0E1}" type="datetimeFigureOut">
              <a:rPr lang="ru-RU" smtClean="0"/>
              <a:t>14.10.2021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AC82-E535-4627-ACB4-B031ADFFFA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53242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DB3E8-3B2A-4606-A6DA-C070A6E6C0E1}" type="datetimeFigureOut">
              <a:rPr lang="ru-RU" smtClean="0"/>
              <a:t>14.10.2021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AC82-E535-4627-ACB4-B031ADFFFA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7737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DB3E8-3B2A-4606-A6DA-C070A6E6C0E1}" type="datetimeFigureOut">
              <a:rPr lang="ru-RU" smtClean="0"/>
              <a:t>14.10.2021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AC82-E535-4627-ACB4-B031ADFFFA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6592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DB3E8-3B2A-4606-A6DA-C070A6E6C0E1}" type="datetimeFigureOut">
              <a:rPr lang="ru-RU" smtClean="0"/>
              <a:t>14.10.2021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AC82-E535-4627-ACB4-B031ADFFFA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7538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DB3E8-3B2A-4606-A6DA-C070A6E6C0E1}" type="datetimeFigureOut">
              <a:rPr lang="ru-RU" smtClean="0"/>
              <a:t>14.10.2021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AC82-E535-4627-ACB4-B031ADFFFA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8443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DB3E8-3B2A-4606-A6DA-C070A6E6C0E1}" type="datetimeFigureOut">
              <a:rPr lang="ru-RU" smtClean="0"/>
              <a:t>14.10.2021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AC82-E535-4627-ACB4-B031ADFFFA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37878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36AC82-E535-4627-ACB4-B031ADFFFA52}" type="slidenum">
              <a:rPr lang="ru-RU" smtClean="0"/>
              <a:t>‹#›</a:t>
            </a:fld>
            <a:endParaRPr lang="ru-R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DDB3E8-3B2A-4606-A6DA-C070A6E6C0E1}" type="datetimeFigureOut">
              <a:rPr lang="ru-RU" smtClean="0"/>
              <a:t>14.10.2021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3196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DDB3E8-3B2A-4606-A6DA-C070A6E6C0E1}" type="datetimeFigureOut">
              <a:rPr lang="ru-RU" smtClean="0"/>
              <a:t>14.10.2021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436AC82-E535-4627-ACB4-B031ADFFFA5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4408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E094119-2B4E-4091-B22C-81865D5A99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Представление целых чисел в памяти ЭВМ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706C5759-E3FE-49C6-A9ED-8B4C96389D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Битовые операции</a:t>
            </a:r>
          </a:p>
          <a:p>
            <a:r>
              <a:rPr lang="ru-RU" dirty="0"/>
              <a:t>Арифметические сдвиги</a:t>
            </a:r>
          </a:p>
        </p:txBody>
      </p:sp>
    </p:spTree>
    <p:extLst>
      <p:ext uri="{BB962C8B-B14F-4D97-AF65-F5344CB8AC3E}">
        <p14:creationId xmlns:p14="http://schemas.microsoft.com/office/powerpoint/2010/main" val="64584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7640" y="274638"/>
            <a:ext cx="10310810" cy="1011222"/>
          </a:xfrm>
        </p:spPr>
        <p:txBody>
          <a:bodyPr>
            <a:normAutofit fontScale="90000"/>
          </a:bodyPr>
          <a:lstStyle/>
          <a:p>
            <a:r>
              <a:rPr lang="ru-RU" sz="4400" b="1" dirty="0">
                <a:solidFill>
                  <a:schemeClr val="accent5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Пример:</a:t>
            </a:r>
            <a:br>
              <a:rPr lang="ru-RU" sz="4400" b="1" dirty="0">
                <a:solidFill>
                  <a:schemeClr val="accent5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ru-RU" sz="2200" dirty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</a:t>
            </a:r>
            <a:r>
              <a:rPr lang="ru-RU" sz="2200" dirty="0">
                <a:solidFill>
                  <a:srgbClr val="00B0F0"/>
                </a:solidFill>
                <a:latin typeface="Calibri" pitchFamily="34" charset="0"/>
                <a:cs typeface="Times New Roman" pitchFamily="18" charset="0"/>
              </a:rPr>
              <a:t>ычислить разность 25 – 3 для 8-разрядной двоичной сетки</a:t>
            </a:r>
            <a:endParaRPr lang="ru-RU" sz="2200" dirty="0">
              <a:solidFill>
                <a:srgbClr val="00B0F0"/>
              </a:solidFill>
              <a:latin typeface="Calibri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0" y="1285860"/>
            <a:ext cx="10310810" cy="5286412"/>
          </a:xfrm>
        </p:spPr>
        <p:txBody>
          <a:bodyPr>
            <a:normAutofit/>
          </a:bodyPr>
          <a:lstStyle/>
          <a:p>
            <a:pPr marL="252000" indent="252000">
              <a:buNone/>
              <a:defRPr/>
            </a:pPr>
            <a:r>
              <a:rPr lang="en-US" sz="2000" dirty="0">
                <a:latin typeface="Calibri" pitchFamily="34" charset="0"/>
                <a:cs typeface="Times New Roman" pitchFamily="18" charset="0"/>
              </a:rPr>
              <a:t>25 – 3 = 25 + (-3)</a:t>
            </a:r>
          </a:p>
          <a:p>
            <a:pPr marL="252000" indent="252000">
              <a:defRPr/>
            </a:pPr>
            <a:r>
              <a:rPr lang="ru-RU" sz="2000" dirty="0">
                <a:latin typeface="Calibri" pitchFamily="34" charset="0"/>
                <a:cs typeface="Times New Roman" pitchFamily="18" charset="0"/>
              </a:rPr>
              <a:t>перевод +25 в 2-с.с. :</a:t>
            </a:r>
            <a:r>
              <a:rPr lang="en-US" sz="2000" dirty="0">
                <a:latin typeface="Calibri" pitchFamily="34" charset="0"/>
                <a:cs typeface="Times New Roman" pitchFamily="18" charset="0"/>
              </a:rPr>
              <a:t>                      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                                                    		11001</a:t>
            </a:r>
          </a:p>
          <a:p>
            <a:pPr marL="252000" indent="252000">
              <a:defRPr/>
            </a:pPr>
            <a:r>
              <a:rPr lang="ru-RU" sz="2000" i="1" dirty="0">
                <a:latin typeface="Calibri" pitchFamily="34" charset="0"/>
                <a:cs typeface="Times New Roman" pitchFamily="18" charset="0"/>
              </a:rPr>
              <a:t>выравнивание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:   знаковое расширение до 8 разрядов:      		 00011001</a:t>
            </a:r>
          </a:p>
          <a:p>
            <a:pPr marL="252000" indent="252000">
              <a:defRPr/>
            </a:pPr>
            <a:r>
              <a:rPr lang="ru-RU" sz="2000" dirty="0">
                <a:latin typeface="Calibri" pitchFamily="34" charset="0"/>
                <a:cs typeface="Times New Roman" pitchFamily="18" charset="0"/>
              </a:rPr>
              <a:t>перевод +3 в 2-с.с. :</a:t>
            </a:r>
            <a:r>
              <a:rPr lang="en-US" sz="2000" dirty="0">
                <a:latin typeface="Calibri" pitchFamily="34" charset="0"/>
                <a:cs typeface="Times New Roman" pitchFamily="18" charset="0"/>
              </a:rPr>
              <a:t>		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                                                               </a:t>
            </a:r>
            <a:r>
              <a:rPr lang="en-US" sz="2000" dirty="0">
                <a:latin typeface="Calibri" pitchFamily="34" charset="0"/>
                <a:cs typeface="Times New Roman" pitchFamily="18" charset="0"/>
              </a:rPr>
              <a:t> 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en-US" sz="2000" dirty="0">
                <a:latin typeface="Calibri" pitchFamily="34" charset="0"/>
                <a:cs typeface="Times New Roman" pitchFamily="18" charset="0"/>
              </a:rPr>
              <a:t> 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			11</a:t>
            </a:r>
          </a:p>
          <a:p>
            <a:pPr marL="252000" indent="252000">
              <a:defRPr/>
            </a:pPr>
            <a:r>
              <a:rPr lang="ru-RU" sz="2000" i="1" dirty="0">
                <a:latin typeface="Calibri" pitchFamily="34" charset="0"/>
                <a:cs typeface="Times New Roman" pitchFamily="18" charset="0"/>
              </a:rPr>
              <a:t>выравнивание: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   знаковое расширение  +3 до 8 разрядов: 		   00000011</a:t>
            </a:r>
          </a:p>
          <a:p>
            <a:pPr marL="252000" indent="252000">
              <a:defRPr/>
            </a:pPr>
            <a:r>
              <a:rPr lang="ru-RU" sz="2000" dirty="0">
                <a:latin typeface="Calibri" pitchFamily="34" charset="0"/>
                <a:cs typeface="Times New Roman" pitchFamily="18" charset="0"/>
              </a:rPr>
              <a:t>перевод +3 в дополнительный код   (так как это вычитаемое):      11111101</a:t>
            </a:r>
          </a:p>
          <a:p>
            <a:pPr marL="252000" indent="252000">
              <a:defRPr/>
            </a:pPr>
            <a:r>
              <a:rPr lang="ru-RU" sz="2000" dirty="0">
                <a:latin typeface="Calibri" pitchFamily="34" charset="0"/>
                <a:cs typeface="Times New Roman" pitchFamily="18" charset="0"/>
              </a:rPr>
              <a:t>8-разрядное  сложение  с переносом (без   знака):           </a:t>
            </a:r>
          </a:p>
          <a:p>
            <a:pPr marL="252000" indent="252000">
              <a:buNone/>
              <a:defRPr/>
            </a:pPr>
            <a:r>
              <a:rPr lang="ru-RU" sz="2000" dirty="0">
                <a:latin typeface="Calibri" pitchFamily="34" charset="0"/>
                <a:cs typeface="Times New Roman" pitchFamily="18" charset="0"/>
              </a:rPr>
              <a:t>   00011001</a:t>
            </a:r>
          </a:p>
          <a:p>
            <a:pPr marL="252000" indent="252000">
              <a:buNone/>
              <a:defRPr/>
            </a:pPr>
            <a:r>
              <a:rPr lang="ru-RU" sz="2000" dirty="0">
                <a:latin typeface="Calibri" pitchFamily="34" charset="0"/>
                <a:cs typeface="Times New Roman" pitchFamily="18" charset="0"/>
              </a:rPr>
              <a:t>   11111101</a:t>
            </a:r>
          </a:p>
          <a:p>
            <a:pPr marL="252000" indent="252000">
              <a:buNone/>
              <a:defRPr/>
            </a:pPr>
            <a:r>
              <a:rPr lang="ru-RU" sz="2000" dirty="0">
                <a:latin typeface="Calibri" pitchFamily="34" charset="0"/>
                <a:cs typeface="Times New Roman" pitchFamily="18" charset="0"/>
              </a:rPr>
              <a:t>1)00010110</a:t>
            </a:r>
          </a:p>
          <a:p>
            <a:pPr marL="252000" indent="252000">
              <a:defRPr/>
            </a:pPr>
            <a:r>
              <a:rPr lang="ru-RU" sz="2000" i="1" dirty="0">
                <a:latin typeface="Calibri" pitchFamily="34" charset="0"/>
                <a:cs typeface="Times New Roman" pitchFamily="18" charset="0"/>
              </a:rPr>
              <a:t>приведение: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   отсечение  старших  разрядов вне сетки:   </a:t>
            </a:r>
            <a:r>
              <a:rPr lang="en-US" sz="2000" dirty="0">
                <a:latin typeface="Calibri" pitchFamily="34" charset="0"/>
                <a:cs typeface="Times New Roman" pitchFamily="18" charset="0"/>
              </a:rPr>
              <a:t>     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10110 </a:t>
            </a:r>
          </a:p>
          <a:p>
            <a:pPr marL="252000" indent="252000">
              <a:defRPr/>
            </a:pPr>
            <a:r>
              <a:rPr lang="ru-RU" sz="2000" i="1" dirty="0">
                <a:latin typeface="Calibri" pitchFamily="34" charset="0"/>
                <a:cs typeface="Times New Roman" pitchFamily="18" charset="0"/>
              </a:rPr>
              <a:t>результат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  — положительное знаковое число 22.</a:t>
            </a:r>
          </a:p>
          <a:p>
            <a:pPr marL="252000" indent="252000">
              <a:buNone/>
            </a:pPr>
            <a:endParaRPr lang="ru-RU" sz="2000" dirty="0">
              <a:latin typeface="Calibri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0986" y="454181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+</a:t>
            </a:r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460986" y="5232094"/>
            <a:ext cx="1500198" cy="158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78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2524126" y="285750"/>
            <a:ext cx="8385175" cy="808038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ru-RU" sz="3200" b="1" dirty="0">
                <a:solidFill>
                  <a:schemeClr val="tx2">
                    <a:satMod val="130000"/>
                  </a:schemeClr>
                </a:solidFill>
                <a:cs typeface="Times New Roman" pitchFamily="18" charset="0"/>
              </a:rPr>
              <a:t>Перенос и переполнение </a:t>
            </a:r>
          </a:p>
        </p:txBody>
      </p:sp>
      <p:sp>
        <p:nvSpPr>
          <p:cNvPr id="203779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548640" y="1000125"/>
            <a:ext cx="9905078" cy="5674995"/>
          </a:xfrm>
        </p:spPr>
        <p:txBody>
          <a:bodyPr>
            <a:normAutofit lnSpcReduction="10000"/>
          </a:bodyPr>
          <a:lstStyle/>
          <a:p>
            <a:pPr marL="0" indent="283464" algn="just">
              <a:buNone/>
              <a:defRPr/>
            </a:pPr>
            <a:r>
              <a:rPr lang="ru-RU" sz="2400" dirty="0">
                <a:latin typeface="Calibri" pitchFamily="34" charset="0"/>
                <a:cs typeface="Times New Roman" pitchFamily="18" charset="0"/>
              </a:rPr>
              <a:t>При выполнении арифметических операций результат может оказаться вне границ допустимого интервала. Приведение по модулю (путем усечения значащих цифр в старших разрядах) вызывает отклонение полученного результата от истинного. Эта ситуация называется </a:t>
            </a:r>
            <a:r>
              <a:rPr lang="ru-RU" sz="2400" i="1" dirty="0">
                <a:solidFill>
                  <a:srgbClr val="FF0066"/>
                </a:solidFill>
                <a:latin typeface="Calibri" pitchFamily="34" charset="0"/>
                <a:cs typeface="Times New Roman" pitchFamily="18" charset="0"/>
              </a:rPr>
              <a:t>переполнением разрядной сетки</a:t>
            </a:r>
            <a:r>
              <a:rPr lang="en-US" sz="2400" dirty="0">
                <a:latin typeface="Calibri" pitchFamily="34" charset="0"/>
                <a:cs typeface="Times New Roman" pitchFamily="18" charset="0"/>
              </a:rPr>
              <a:t>.</a:t>
            </a:r>
          </a:p>
          <a:p>
            <a:pPr marL="0" indent="283464" algn="just">
              <a:buNone/>
              <a:defRPr/>
            </a:pPr>
            <a:r>
              <a:rPr lang="ru-RU" sz="2400" dirty="0" err="1">
                <a:latin typeface="Calibri" pitchFamily="34" charset="0"/>
                <a:cs typeface="Times New Roman" pitchFamily="18" charset="0"/>
              </a:rPr>
              <a:t>Беззнаковое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 переполнение (</a:t>
            </a:r>
            <a:r>
              <a:rPr lang="ru-RU" sz="2400" i="1" dirty="0">
                <a:solidFill>
                  <a:srgbClr val="FF0066"/>
                </a:solidFill>
                <a:latin typeface="Calibri" pitchFamily="34" charset="0"/>
                <a:cs typeface="Times New Roman" pitchFamily="18" charset="0"/>
              </a:rPr>
              <a:t>арифметический перенос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), т.е. выход за границы интервала [0.. </a:t>
            </a:r>
            <a:r>
              <a:rPr lang="en-US" sz="2400" i="1" dirty="0" err="1">
                <a:latin typeface="Calibri" pitchFamily="34" charset="0"/>
                <a:cs typeface="Times New Roman" pitchFamily="18" charset="0"/>
              </a:rPr>
              <a:t>b</a:t>
            </a:r>
            <a:r>
              <a:rPr lang="en-US" sz="2400" i="1" baseline="30000" dirty="0" err="1">
                <a:latin typeface="Calibri" pitchFamily="34" charset="0"/>
                <a:cs typeface="Times New Roman" pitchFamily="18" charset="0"/>
              </a:rPr>
              <a:t>k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en-US" sz="2400" dirty="0">
                <a:latin typeface="Calibri" pitchFamily="34" charset="0"/>
                <a:cs typeface="Times New Roman" pitchFamily="18" charset="0"/>
              </a:rPr>
              <a:t>–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 1]</a:t>
            </a:r>
            <a:r>
              <a:rPr lang="en-US" sz="2400" dirty="0">
                <a:latin typeface="Calibri" pitchFamily="34" charset="0"/>
                <a:cs typeface="Times New Roman" pitchFamily="18" charset="0"/>
              </a:rPr>
              <a:t>,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 при сложении равносильно переносу 1 из старшего </a:t>
            </a:r>
            <a:r>
              <a:rPr lang="en-US" sz="2400" i="1" dirty="0">
                <a:latin typeface="Calibri" pitchFamily="34" charset="0"/>
                <a:cs typeface="Times New Roman" pitchFamily="18" charset="0"/>
              </a:rPr>
              <a:t>k</a:t>
            </a:r>
            <a:r>
              <a:rPr lang="en-US" sz="2400" dirty="0">
                <a:latin typeface="Calibri" pitchFamily="34" charset="0"/>
                <a:cs typeface="Times New Roman" pitchFamily="18" charset="0"/>
              </a:rPr>
              <a:t>–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1-го разряда в несуществующий </a:t>
            </a:r>
            <a:r>
              <a:rPr lang="en-US" sz="2400" i="1" dirty="0">
                <a:latin typeface="Calibri" pitchFamily="34" charset="0"/>
                <a:cs typeface="Times New Roman" pitchFamily="18" charset="0"/>
              </a:rPr>
              <a:t>k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-й. При вычитании (большего числа из меньшего) переполнение равносильно </a:t>
            </a:r>
            <a:r>
              <a:rPr lang="ru-RU" sz="2400" dirty="0" err="1">
                <a:latin typeface="Calibri" pitchFamily="34" charset="0"/>
                <a:cs typeface="Times New Roman" pitchFamily="18" charset="0"/>
              </a:rPr>
              <a:t>заёму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 1 из несуществующего </a:t>
            </a:r>
            <a:r>
              <a:rPr lang="en-US" sz="2400" i="1" dirty="0">
                <a:latin typeface="Calibri" pitchFamily="34" charset="0"/>
                <a:cs typeface="Times New Roman" pitchFamily="18" charset="0"/>
              </a:rPr>
              <a:t>k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-го разряда в старший </a:t>
            </a:r>
            <a:r>
              <a:rPr lang="en-US" sz="2400" i="1" dirty="0">
                <a:latin typeface="Calibri" pitchFamily="34" charset="0"/>
                <a:cs typeface="Times New Roman" pitchFamily="18" charset="0"/>
              </a:rPr>
              <a:t>k</a:t>
            </a:r>
            <a:r>
              <a:rPr lang="en-US" sz="2400" dirty="0">
                <a:latin typeface="Calibri" pitchFamily="34" charset="0"/>
                <a:cs typeface="Times New Roman" pitchFamily="18" charset="0"/>
              </a:rPr>
              <a:t>–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1-й (разность отрицательна, приведенная разность оказывается больше уменьшаемого, что тоже ненормально). </a:t>
            </a:r>
          </a:p>
          <a:p>
            <a:pPr marL="0" indent="283464" algn="just">
              <a:buNone/>
              <a:defRPr/>
            </a:pPr>
            <a:r>
              <a:rPr lang="ru-RU" sz="2400" dirty="0">
                <a:latin typeface="Calibri" pitchFamily="34" charset="0"/>
                <a:cs typeface="Times New Roman" pitchFamily="18" charset="0"/>
              </a:rPr>
              <a:t>Процессор контролирует эти ситуации установкой флажка переноса (</a:t>
            </a:r>
            <a:r>
              <a:rPr lang="en-US" sz="2400" dirty="0">
                <a:solidFill>
                  <a:srgbClr val="CC3300"/>
                </a:solidFill>
                <a:latin typeface="Calibri" pitchFamily="34" charset="0"/>
                <a:cs typeface="Times New Roman" pitchFamily="18" charset="0"/>
              </a:rPr>
              <a:t>carry</a:t>
            </a:r>
            <a:r>
              <a:rPr lang="ru-RU" sz="2400" dirty="0">
                <a:solidFill>
                  <a:srgbClr val="CC3300"/>
                </a:solidFill>
                <a:latin typeface="Calibri" pitchFamily="34" charset="0"/>
                <a:cs typeface="Times New Roman" pitchFamily="18" charset="0"/>
              </a:rPr>
              <a:t> </a:t>
            </a:r>
            <a:r>
              <a:rPr lang="en-US" sz="2400" dirty="0">
                <a:solidFill>
                  <a:srgbClr val="CC3300"/>
                </a:solidFill>
                <a:latin typeface="Calibri" pitchFamily="34" charset="0"/>
                <a:cs typeface="Times New Roman" pitchFamily="18" charset="0"/>
              </a:rPr>
              <a:t>flag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) в регистре состояния, который можно проверить, чтобы выполнить обработку переноса.</a:t>
            </a:r>
            <a:endParaRPr lang="en-US" sz="2400" dirty="0">
              <a:latin typeface="Calibri" pitchFamily="34" charset="0"/>
              <a:cs typeface="Times New Roman" pitchFamily="18" charset="0"/>
            </a:endParaRPr>
          </a:p>
          <a:p>
            <a:pPr marL="0" indent="283464">
              <a:buNone/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7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7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7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779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548640" y="428625"/>
            <a:ext cx="9982835" cy="5789295"/>
          </a:xfrm>
        </p:spPr>
        <p:txBody>
          <a:bodyPr>
            <a:noAutofit/>
          </a:bodyPr>
          <a:lstStyle/>
          <a:p>
            <a:pPr marL="0" indent="282575">
              <a:buNone/>
            </a:pPr>
            <a:r>
              <a:rPr lang="ru-RU" sz="2400" i="1" dirty="0">
                <a:solidFill>
                  <a:srgbClr val="FF0066"/>
                </a:solidFill>
                <a:latin typeface="Calibri" pitchFamily="34" charset="0"/>
                <a:cs typeface="Times New Roman" pitchFamily="18" charset="0"/>
              </a:rPr>
              <a:t>Знаковое переполнение</a:t>
            </a:r>
            <a:r>
              <a:rPr lang="ru-RU" sz="2400" i="1" dirty="0">
                <a:latin typeface="Calibri" pitchFamily="34" charset="0"/>
                <a:cs typeface="Times New Roman" pitchFamily="18" charset="0"/>
              </a:rPr>
              <a:t>, 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т. е. выход из интервала [</a:t>
            </a:r>
            <a:r>
              <a:rPr lang="en-US" sz="2400" dirty="0">
                <a:latin typeface="Calibri" pitchFamily="34" charset="0"/>
                <a:cs typeface="Times New Roman" pitchFamily="18" charset="0"/>
              </a:rPr>
              <a:t>–</a:t>
            </a:r>
            <a:r>
              <a:rPr lang="en-US" sz="2400" i="1" dirty="0" err="1">
                <a:latin typeface="Calibri" pitchFamily="34" charset="0"/>
                <a:cs typeface="Times New Roman" pitchFamily="18" charset="0"/>
              </a:rPr>
              <a:t>b</a:t>
            </a:r>
            <a:r>
              <a:rPr lang="en-US" sz="2400" i="1" baseline="30000" dirty="0" err="1">
                <a:latin typeface="Calibri" pitchFamily="34" charset="0"/>
                <a:cs typeface="Times New Roman" pitchFamily="18" charset="0"/>
              </a:rPr>
              <a:t>k</a:t>
            </a:r>
            <a:r>
              <a:rPr lang="ru-RU" sz="2400" i="1" dirty="0">
                <a:latin typeface="Calibri" pitchFamily="34" charset="0"/>
                <a:cs typeface="Times New Roman" pitchFamily="18" charset="0"/>
              </a:rPr>
              <a:t> .. </a:t>
            </a:r>
            <a:r>
              <a:rPr lang="en-US" sz="2400" i="1" dirty="0" err="1">
                <a:latin typeface="Calibri" pitchFamily="34" charset="0"/>
                <a:cs typeface="Times New Roman" pitchFamily="18" charset="0"/>
              </a:rPr>
              <a:t>b</a:t>
            </a:r>
            <a:r>
              <a:rPr lang="en-US" sz="2400" i="1" baseline="30000" dirty="0" err="1">
                <a:latin typeface="Calibri" pitchFamily="34" charset="0"/>
                <a:cs typeface="Times New Roman" pitchFamily="18" charset="0"/>
              </a:rPr>
              <a:t>k</a:t>
            </a:r>
            <a:r>
              <a:rPr lang="en-US" sz="2400" baseline="30000" dirty="0">
                <a:latin typeface="Calibri" pitchFamily="34" charset="0"/>
                <a:cs typeface="Times New Roman" pitchFamily="18" charset="0"/>
              </a:rPr>
              <a:t>–</a:t>
            </a:r>
            <a:r>
              <a:rPr lang="ru-RU" sz="2400" baseline="30000" dirty="0">
                <a:latin typeface="Calibri" pitchFamily="34" charset="0"/>
                <a:cs typeface="Times New Roman" pitchFamily="18" charset="0"/>
              </a:rPr>
              <a:t>1 </a:t>
            </a:r>
            <a:r>
              <a:rPr lang="en-US" sz="2400" dirty="0">
                <a:latin typeface="Calibri" pitchFamily="34" charset="0"/>
                <a:cs typeface="Times New Roman" pitchFamily="18" charset="0"/>
              </a:rPr>
              <a:t>– 1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], возникает при сложении положительных чисел в случае</a:t>
            </a:r>
            <a:r>
              <a:rPr lang="en-US" sz="2400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переноса 1 в знаковый </a:t>
            </a:r>
            <a:r>
              <a:rPr lang="en-US" sz="2400" i="1" dirty="0">
                <a:latin typeface="Calibri" pitchFamily="34" charset="0"/>
                <a:cs typeface="Times New Roman" pitchFamily="18" charset="0"/>
              </a:rPr>
              <a:t>k-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1-й разряд результата (приведенная</a:t>
            </a:r>
            <a:r>
              <a:rPr lang="en-US" sz="2400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сумма становится отрицательна) или при сложении</a:t>
            </a:r>
            <a:r>
              <a:rPr lang="en-US" sz="2400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отрицательных с </a:t>
            </a:r>
            <a:r>
              <a:rPr lang="ru-RU" sz="2400" dirty="0" err="1">
                <a:latin typeface="Calibri" pitchFamily="34" charset="0"/>
                <a:cs typeface="Times New Roman" pitchFamily="18" charset="0"/>
              </a:rPr>
              <a:t>заёмом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 из знакового разряда (приведенная</a:t>
            </a:r>
            <a:r>
              <a:rPr lang="en-US" sz="2400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сумма становится положительна); аналогично — при вычитании.</a:t>
            </a:r>
            <a:endParaRPr lang="en-US" sz="2400" dirty="0">
              <a:latin typeface="Calibri" pitchFamily="34" charset="0"/>
              <a:cs typeface="Times New Roman" pitchFamily="18" charset="0"/>
            </a:endParaRPr>
          </a:p>
          <a:p>
            <a:pPr marL="0" indent="282575">
              <a:buNone/>
            </a:pPr>
            <a:r>
              <a:rPr lang="ru-RU" sz="2400" dirty="0">
                <a:latin typeface="Calibri" pitchFamily="34" charset="0"/>
                <a:cs typeface="Times New Roman" pitchFamily="18" charset="0"/>
              </a:rPr>
              <a:t>Процессор контролирует знаковое переполнение установкой </a:t>
            </a:r>
            <a:r>
              <a:rPr lang="ru-RU" sz="2400" i="1" dirty="0">
                <a:latin typeface="Calibri" pitchFamily="34" charset="0"/>
                <a:cs typeface="Times New Roman" pitchFamily="18" charset="0"/>
              </a:rPr>
              <a:t>флажка переполнения 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(</a:t>
            </a:r>
            <a:r>
              <a:rPr lang="en-US" sz="2400" dirty="0">
                <a:solidFill>
                  <a:srgbClr val="CC3300"/>
                </a:solidFill>
                <a:latin typeface="Calibri" pitchFamily="34" charset="0"/>
                <a:cs typeface="Times New Roman" pitchFamily="18" charset="0"/>
              </a:rPr>
              <a:t>overflow flag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) в регистре состояния.</a:t>
            </a:r>
            <a:endParaRPr lang="en-US" sz="2400" dirty="0">
              <a:latin typeface="Calibri" pitchFamily="34" charset="0"/>
              <a:cs typeface="Times New Roman" pitchFamily="18" charset="0"/>
            </a:endParaRPr>
          </a:p>
          <a:p>
            <a:pPr marL="0" indent="282575">
              <a:buNone/>
            </a:pPr>
            <a:endParaRPr lang="en-US" sz="2400" dirty="0">
              <a:latin typeface="Calibri" pitchFamily="34" charset="0"/>
              <a:cs typeface="Times New Roman" pitchFamily="18" charset="0"/>
            </a:endParaRPr>
          </a:p>
          <a:p>
            <a:pPr marL="0" indent="282575">
              <a:buNone/>
            </a:pPr>
            <a:r>
              <a:rPr lang="ru-RU" sz="2400" dirty="0">
                <a:latin typeface="Calibri" pitchFamily="34" charset="0"/>
                <a:cs typeface="Times New Roman" pitchFamily="18" charset="0"/>
              </a:rPr>
              <a:t>Так как операции типа сложения для знаковых и </a:t>
            </a:r>
            <a:r>
              <a:rPr lang="ru-RU" sz="2400" dirty="0" err="1">
                <a:latin typeface="Calibri" pitchFamily="34" charset="0"/>
                <a:cs typeface="Times New Roman" pitchFamily="18" charset="0"/>
              </a:rPr>
              <a:t>беззнаковых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 чисел реализуются одной командой, флажки переноса и переполнения формируются одновременно, но для знаковой арифметики несущественно состояние переноса, а для </a:t>
            </a:r>
            <a:r>
              <a:rPr lang="ru-RU" sz="2400" dirty="0" err="1">
                <a:latin typeface="Calibri" pitchFamily="34" charset="0"/>
                <a:cs typeface="Times New Roman" pitchFamily="18" charset="0"/>
              </a:rPr>
              <a:t>беззнаковой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 — переполнения.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6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959100" y="274638"/>
            <a:ext cx="7499350" cy="796908"/>
          </a:xfrm>
        </p:spPr>
        <p:txBody>
          <a:bodyPr/>
          <a:lstStyle/>
          <a:p>
            <a:r>
              <a:rPr lang="ru-RU" dirty="0"/>
              <a:t>Примеры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708660" y="1151556"/>
            <a:ext cx="4709160" cy="48006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ru-RU" dirty="0"/>
              <a:t>    </a:t>
            </a:r>
            <a:r>
              <a:rPr lang="ru-RU" sz="2400" b="1" dirty="0">
                <a:latin typeface="Courier New" pitchFamily="49" charset="0"/>
                <a:cs typeface="Courier New" pitchFamily="49" charset="0"/>
              </a:rPr>
              <a:t>11111100</a:t>
            </a:r>
          </a:p>
          <a:p>
            <a:pPr>
              <a:buNone/>
            </a:pPr>
            <a:r>
              <a:rPr lang="ru-RU" sz="2400" b="1" dirty="0">
                <a:latin typeface="Courier New" pitchFamily="49" charset="0"/>
                <a:cs typeface="Courier New" pitchFamily="49" charset="0"/>
              </a:rPr>
              <a:t>  11110001</a:t>
            </a:r>
          </a:p>
          <a:p>
            <a:pPr>
              <a:buNone/>
            </a:pPr>
            <a:r>
              <a:rPr lang="ru-RU" sz="2400" b="1" dirty="0">
                <a:latin typeface="Courier New" pitchFamily="49" charset="0"/>
                <a:cs typeface="Courier New" pitchFamily="49" charset="0"/>
              </a:rPr>
              <a:t>1)11101101</a:t>
            </a:r>
          </a:p>
          <a:p>
            <a:pPr>
              <a:buNone/>
            </a:pPr>
            <a:r>
              <a:rPr lang="ru-RU" sz="2000" dirty="0">
                <a:latin typeface="Calibri" pitchFamily="34" charset="0"/>
                <a:cs typeface="Courier New" pitchFamily="49" charset="0"/>
              </a:rPr>
              <a:t>перенос = 1, переполнение = 0</a:t>
            </a:r>
          </a:p>
          <a:p>
            <a:pPr>
              <a:buNone/>
            </a:pPr>
            <a:r>
              <a:rPr lang="ru-RU" sz="2000" dirty="0">
                <a:solidFill>
                  <a:srgbClr val="7030A0"/>
                </a:solidFill>
                <a:latin typeface="Calibri" pitchFamily="34" charset="0"/>
                <a:cs typeface="Courier New" pitchFamily="49" charset="0"/>
              </a:rPr>
              <a:t>Числа со знаком:</a:t>
            </a:r>
            <a:r>
              <a:rPr lang="ru-RU" sz="2000" dirty="0">
                <a:latin typeface="Calibri" pitchFamily="34" charset="0"/>
                <a:cs typeface="Courier New" pitchFamily="49" charset="0"/>
              </a:rPr>
              <a:t> </a:t>
            </a:r>
          </a:p>
          <a:p>
            <a:pPr>
              <a:buNone/>
            </a:pPr>
            <a:r>
              <a:rPr lang="ru-RU" sz="2000" b="1" dirty="0">
                <a:latin typeface="Courier New" pitchFamily="49" charset="0"/>
                <a:cs typeface="Courier New" pitchFamily="49" charset="0"/>
              </a:rPr>
              <a:t>(-4)+(-</a:t>
            </a:r>
            <a:r>
              <a:rPr lang="en-US" sz="2000" b="1" dirty="0">
                <a:latin typeface="Courier New" pitchFamily="49" charset="0"/>
                <a:cs typeface="Courier New" pitchFamily="49" charset="0"/>
              </a:rPr>
              <a:t>1</a:t>
            </a:r>
            <a:r>
              <a:rPr lang="ru-RU" sz="2000" b="1" dirty="0">
                <a:latin typeface="Courier New" pitchFamily="49" charset="0"/>
                <a:cs typeface="Courier New" pitchFamily="49" charset="0"/>
              </a:rPr>
              <a:t>5)=(-</a:t>
            </a:r>
            <a:r>
              <a:rPr lang="en-US" sz="2000" b="1" dirty="0">
                <a:latin typeface="Courier New" pitchFamily="49" charset="0"/>
                <a:cs typeface="Courier New" pitchFamily="49" charset="0"/>
              </a:rPr>
              <a:t>1</a:t>
            </a:r>
            <a:r>
              <a:rPr lang="ru-RU" sz="2000" b="1" dirty="0">
                <a:latin typeface="Courier New" pitchFamily="49" charset="0"/>
                <a:cs typeface="Courier New" pitchFamily="49" charset="0"/>
              </a:rPr>
              <a:t>9)</a:t>
            </a:r>
          </a:p>
          <a:p>
            <a:pPr>
              <a:buNone/>
            </a:pPr>
            <a:r>
              <a:rPr lang="ru-RU" sz="2000" dirty="0">
                <a:latin typeface="Calibri" pitchFamily="34" charset="0"/>
                <a:cs typeface="Courier New" pitchFamily="49" charset="0"/>
              </a:rPr>
              <a:t> – перенос не имеет смысла</a:t>
            </a:r>
          </a:p>
          <a:p>
            <a:pPr>
              <a:buNone/>
            </a:pPr>
            <a:r>
              <a:rPr lang="ru-RU" sz="2000" dirty="0">
                <a:solidFill>
                  <a:srgbClr val="7030A0"/>
                </a:solidFill>
                <a:latin typeface="Calibri" pitchFamily="34" charset="0"/>
                <a:cs typeface="Courier New" pitchFamily="49" charset="0"/>
              </a:rPr>
              <a:t>Числа без знака</a:t>
            </a:r>
            <a:r>
              <a:rPr lang="ru-RU" sz="2000" dirty="0">
                <a:latin typeface="Calibri" pitchFamily="34" charset="0"/>
                <a:cs typeface="Courier New" pitchFamily="49" charset="0"/>
              </a:rPr>
              <a:t>:</a:t>
            </a:r>
          </a:p>
          <a:p>
            <a:pPr>
              <a:buNone/>
            </a:pPr>
            <a:r>
              <a:rPr lang="ru-RU" sz="2000" dirty="0">
                <a:latin typeface="Calibri" pitchFamily="34" charset="0"/>
                <a:cs typeface="Courier New" pitchFamily="49" charset="0"/>
              </a:rPr>
              <a:t>252 + 241 = 493 = (256 + )237 </a:t>
            </a:r>
          </a:p>
          <a:p>
            <a:pPr marL="0" indent="0">
              <a:buNone/>
            </a:pPr>
            <a:r>
              <a:rPr lang="ru-RU" sz="2000" dirty="0">
                <a:latin typeface="Calibri" pitchFamily="34" charset="0"/>
                <a:cs typeface="Courier New" pitchFamily="49" charset="0"/>
              </a:rPr>
              <a:t>– перенос указывает, что произошло </a:t>
            </a:r>
            <a:r>
              <a:rPr lang="ru-RU" sz="2000" i="1" dirty="0" err="1">
                <a:solidFill>
                  <a:srgbClr val="FF0000"/>
                </a:solidFill>
                <a:latin typeface="Calibri" pitchFamily="34" charset="0"/>
                <a:cs typeface="Courier New" pitchFamily="49" charset="0"/>
              </a:rPr>
              <a:t>беззнаковое</a:t>
            </a:r>
            <a:r>
              <a:rPr lang="ru-RU" sz="2000" dirty="0">
                <a:solidFill>
                  <a:srgbClr val="FF0000"/>
                </a:solidFill>
                <a:latin typeface="Calibri" pitchFamily="34" charset="0"/>
                <a:cs typeface="Courier New" pitchFamily="49" charset="0"/>
              </a:rPr>
              <a:t> </a:t>
            </a:r>
            <a:r>
              <a:rPr lang="ru-RU" sz="2000" i="1" dirty="0">
                <a:solidFill>
                  <a:srgbClr val="FF0000"/>
                </a:solidFill>
                <a:latin typeface="Calibri" pitchFamily="34" charset="0"/>
                <a:cs typeface="Courier New" pitchFamily="49" charset="0"/>
              </a:rPr>
              <a:t>переполнение</a:t>
            </a:r>
            <a:endParaRPr lang="ru-RU" sz="2400" b="1" i="1" dirty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2013" y="1411562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/>
              <a:t>+</a:t>
            </a:r>
          </a:p>
        </p:txBody>
      </p:sp>
      <p:cxnSp>
        <p:nvCxnSpPr>
          <p:cNvPr id="6" name="Прямая соединительная линия 5"/>
          <p:cNvCxnSpPr/>
          <p:nvPr/>
        </p:nvCxnSpPr>
        <p:spPr>
          <a:xfrm>
            <a:off x="988183" y="2071678"/>
            <a:ext cx="2214578" cy="158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Содержимое 2"/>
          <p:cNvSpPr txBox="1">
            <a:spLocks/>
          </p:cNvSpPr>
          <p:nvPr/>
        </p:nvSpPr>
        <p:spPr bwMode="auto">
          <a:xfrm>
            <a:off x="6024562" y="1028700"/>
            <a:ext cx="4433888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365125" indent="-282575" defTabSz="914400" fontAlgn="base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80000"/>
              <a:defRPr/>
            </a:pPr>
            <a:r>
              <a:rPr lang="ru-RU" sz="3200" dirty="0"/>
              <a:t>   </a:t>
            </a:r>
            <a:r>
              <a:rPr lang="ru-RU" sz="2400" b="1" dirty="0">
                <a:latin typeface="Courier New" pitchFamily="49" charset="0"/>
                <a:cs typeface="Courier New" pitchFamily="49" charset="0"/>
              </a:rPr>
              <a:t>01111111</a:t>
            </a:r>
          </a:p>
          <a:p>
            <a:pPr marL="365125" indent="-282575" defTabSz="914400" fontAlgn="base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80000"/>
              <a:defRPr/>
            </a:pPr>
            <a:r>
              <a:rPr lang="ru-RU" sz="2400" b="1" dirty="0">
                <a:latin typeface="Courier New" pitchFamily="49" charset="0"/>
                <a:cs typeface="Courier New" pitchFamily="49" charset="0"/>
              </a:rPr>
              <a:t>  00000010</a:t>
            </a:r>
          </a:p>
          <a:p>
            <a:pPr marL="365125" indent="-282575" defTabSz="914400" fontAlgn="base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80000"/>
              <a:defRPr/>
            </a:pPr>
            <a:r>
              <a:rPr lang="ru-RU" sz="2400" b="1" dirty="0">
                <a:latin typeface="Courier New" pitchFamily="49" charset="0"/>
                <a:cs typeface="Courier New" pitchFamily="49" charset="0"/>
              </a:rPr>
              <a:t>  10000001</a:t>
            </a:r>
          </a:p>
          <a:p>
            <a:pPr marL="365125" indent="-282575" defTabSz="914400" fontAlgn="base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80000"/>
              <a:defRPr/>
            </a:pPr>
            <a:r>
              <a:rPr lang="ru-RU" sz="2000" dirty="0">
                <a:latin typeface="Calibri" pitchFamily="34" charset="0"/>
                <a:cs typeface="Courier New" pitchFamily="49" charset="0"/>
              </a:rPr>
              <a:t>перенос = 0, переполнение = 1</a:t>
            </a:r>
          </a:p>
          <a:p>
            <a:pPr marL="365125" indent="-282575" defTabSz="914400" fontAlgn="base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80000"/>
              <a:defRPr/>
            </a:pPr>
            <a:r>
              <a:rPr lang="ru-RU" sz="2000" dirty="0">
                <a:solidFill>
                  <a:srgbClr val="7030A0"/>
                </a:solidFill>
                <a:latin typeface="Calibri" pitchFamily="34" charset="0"/>
                <a:cs typeface="Courier New" pitchFamily="49" charset="0"/>
              </a:rPr>
              <a:t>Числа со знаком:</a:t>
            </a:r>
            <a:r>
              <a:rPr lang="ru-RU" sz="2000" dirty="0">
                <a:latin typeface="Calibri" pitchFamily="34" charset="0"/>
                <a:cs typeface="Courier New" pitchFamily="49" charset="0"/>
              </a:rPr>
              <a:t> </a:t>
            </a:r>
          </a:p>
          <a:p>
            <a:pPr marL="365125" indent="-282575" defTabSz="914400" fontAlgn="base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80000"/>
              <a:defRPr/>
            </a:pPr>
            <a:r>
              <a:rPr lang="ru-RU" sz="2000" b="1" dirty="0">
                <a:latin typeface="Courier New" pitchFamily="49" charset="0"/>
                <a:cs typeface="Courier New" pitchFamily="49" charset="0"/>
              </a:rPr>
              <a:t>127 + 2 =(256) - 127</a:t>
            </a:r>
          </a:p>
          <a:p>
            <a:pPr marL="365125" indent="-282575">
              <a:spcBef>
                <a:spcPts val="600"/>
              </a:spcBef>
              <a:buClr>
                <a:schemeClr val="accent1"/>
              </a:buClr>
              <a:buSzPct val="80000"/>
            </a:pPr>
            <a:r>
              <a:rPr lang="ru-RU" sz="2000" dirty="0">
                <a:latin typeface="Calibri" pitchFamily="34" charset="0"/>
                <a:cs typeface="Courier New" pitchFamily="49" charset="0"/>
              </a:rPr>
              <a:t> – </a:t>
            </a:r>
            <a:r>
              <a:rPr lang="ru-RU" sz="2000" i="1" dirty="0">
                <a:solidFill>
                  <a:srgbClr val="FF0000"/>
                </a:solidFill>
                <a:latin typeface="Calibri" pitchFamily="34" charset="0"/>
                <a:cs typeface="Courier New" pitchFamily="49" charset="0"/>
              </a:rPr>
              <a:t>знаковое</a:t>
            </a:r>
            <a:r>
              <a:rPr lang="ru-RU" sz="2000" dirty="0">
                <a:solidFill>
                  <a:srgbClr val="FF0000"/>
                </a:solidFill>
                <a:latin typeface="Calibri" pitchFamily="34" charset="0"/>
                <a:cs typeface="Courier New" pitchFamily="49" charset="0"/>
              </a:rPr>
              <a:t> </a:t>
            </a:r>
            <a:r>
              <a:rPr lang="ru-RU" sz="2000" i="1" dirty="0">
                <a:solidFill>
                  <a:srgbClr val="FF0000"/>
                </a:solidFill>
                <a:latin typeface="Calibri" pitchFamily="34" charset="0"/>
                <a:cs typeface="Courier New" pitchFamily="49" charset="0"/>
              </a:rPr>
              <a:t>переполнение</a:t>
            </a:r>
            <a:endParaRPr lang="ru-RU" sz="2000" dirty="0">
              <a:latin typeface="Calibri" pitchFamily="34" charset="0"/>
              <a:cs typeface="Courier New" pitchFamily="49" charset="0"/>
            </a:endParaRPr>
          </a:p>
          <a:p>
            <a:pPr marL="365125" indent="-282575" defTabSz="914400" fontAlgn="base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80000"/>
              <a:defRPr/>
            </a:pPr>
            <a:r>
              <a:rPr lang="ru-RU" sz="2000" dirty="0">
                <a:solidFill>
                  <a:srgbClr val="7030A0"/>
                </a:solidFill>
                <a:latin typeface="Calibri" pitchFamily="34" charset="0"/>
                <a:cs typeface="Courier New" pitchFamily="49" charset="0"/>
              </a:rPr>
              <a:t>Числа без знака</a:t>
            </a:r>
            <a:r>
              <a:rPr lang="ru-RU" sz="2000" dirty="0">
                <a:latin typeface="Calibri" pitchFamily="34" charset="0"/>
                <a:cs typeface="Courier New" pitchFamily="49" charset="0"/>
              </a:rPr>
              <a:t>:</a:t>
            </a:r>
          </a:p>
          <a:p>
            <a:pPr marL="365125" indent="-282575" defTabSz="914400" fontAlgn="base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80000"/>
              <a:defRPr/>
            </a:pPr>
            <a:r>
              <a:rPr lang="ru-RU" sz="2000" dirty="0">
                <a:latin typeface="Calibri" pitchFamily="34" charset="0"/>
                <a:cs typeface="Courier New" pitchFamily="49" charset="0"/>
              </a:rPr>
              <a:t>127 + 2 = 129 </a:t>
            </a:r>
          </a:p>
          <a:p>
            <a:pPr defTabSz="914400" fontAlgn="base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80000"/>
              <a:defRPr/>
            </a:pPr>
            <a:r>
              <a:rPr lang="ru-RU" sz="2000" dirty="0">
                <a:latin typeface="Calibri" pitchFamily="34" charset="0"/>
                <a:cs typeface="Courier New" pitchFamily="49" charset="0"/>
              </a:rPr>
              <a:t>– переполнение не имеет смысла, ошибки нет</a:t>
            </a:r>
            <a:endParaRPr lang="ru-RU" sz="2400" b="1" i="1" dirty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96000" y="1371557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000" b="1" dirty="0"/>
              <a:t>+</a:t>
            </a:r>
          </a:p>
        </p:txBody>
      </p:sp>
      <p:cxnSp>
        <p:nvCxnSpPr>
          <p:cNvPr id="9" name="Прямая соединительная линия 8"/>
          <p:cNvCxnSpPr/>
          <p:nvPr/>
        </p:nvCxnSpPr>
        <p:spPr>
          <a:xfrm>
            <a:off x="6262873" y="2085956"/>
            <a:ext cx="2214578" cy="1588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7" grpId="0" uiExpand="1" build="p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DE04935-58CB-466B-ACA3-B06E074F3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1318"/>
          </a:xfrm>
        </p:spPr>
        <p:txBody>
          <a:bodyPr/>
          <a:lstStyle/>
          <a:p>
            <a:r>
              <a:rPr lang="ru-RU" dirty="0"/>
              <a:t>Битовые операции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xmlns="" id="{47BEA3BB-3317-4DC8-8075-0633B5ED42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46505"/>
            <a:ext cx="8923866" cy="323428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&amp; 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		Битовое И</a:t>
            </a:r>
          </a:p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 		Битовое ИЛИ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^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 		Битовое исключающее ИЛИ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~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 		Битовое дополнение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&lt;&lt;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 	Битовый сдвиг влево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&gt;&gt;</a:t>
            </a: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</a:rPr>
              <a:t>		Битовый сдвиг вправо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09516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234E4479-CF4F-44FD-841F-F302DF32EB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044" y="243840"/>
            <a:ext cx="8596668" cy="544830"/>
          </a:xfrm>
        </p:spPr>
        <p:txBody>
          <a:bodyPr>
            <a:normAutofit fontScale="90000"/>
          </a:bodyPr>
          <a:lstStyle/>
          <a:p>
            <a:r>
              <a:rPr lang="ru-RU" dirty="0"/>
              <a:t>Таблица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xmlns="" id="{45EF91F1-57A9-41B3-9C95-51E5A4DD8E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044" y="939847"/>
            <a:ext cx="7981950" cy="2933700"/>
          </a:xfrm>
        </p:spPr>
      </p:pic>
    </p:spTree>
    <p:extLst>
      <p:ext uri="{BB962C8B-B14F-4D97-AF65-F5344CB8AC3E}">
        <p14:creationId xmlns:p14="http://schemas.microsoft.com/office/powerpoint/2010/main" val="3812666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5CC57196-0ED7-4727-803C-B9EAC48A5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2030" y="57757"/>
            <a:ext cx="8596668" cy="713591"/>
          </a:xfrm>
        </p:spPr>
        <p:txBody>
          <a:bodyPr/>
          <a:lstStyle/>
          <a:p>
            <a:r>
              <a:rPr lang="ru-RU" dirty="0"/>
              <a:t>Подсчет единичных битов в числе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xmlns="" id="{2112D035-DEDD-49EF-9E3D-E66B35251D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30" y="860019"/>
            <a:ext cx="5677746" cy="941423"/>
          </a:xfr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29A40436-4362-45C2-887C-89D69B0759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030" y="1890113"/>
            <a:ext cx="8596668" cy="4674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926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211BFE39-454B-422D-8342-C46DB186A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95250"/>
            <a:ext cx="8596668" cy="734568"/>
          </a:xfrm>
        </p:spPr>
        <p:txBody>
          <a:bodyPr/>
          <a:lstStyle/>
          <a:p>
            <a:r>
              <a:rPr lang="ru-RU" dirty="0"/>
              <a:t>Подсчет единичных битов в числе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xmlns="" id="{4BAE8E9A-AE7B-44BB-BE7E-2060591B3FF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47" y="963930"/>
            <a:ext cx="9755744" cy="4716780"/>
          </a:xfrm>
        </p:spPr>
      </p:pic>
    </p:spTree>
    <p:extLst>
      <p:ext uri="{BB962C8B-B14F-4D97-AF65-F5344CB8AC3E}">
        <p14:creationId xmlns:p14="http://schemas.microsoft.com/office/powerpoint/2010/main" val="31063829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7C8FC1D-353A-4A38-AD18-94C3D123D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66364"/>
            <a:ext cx="8596668" cy="636270"/>
          </a:xfrm>
        </p:spPr>
        <p:txBody>
          <a:bodyPr>
            <a:normAutofit fontScale="90000"/>
          </a:bodyPr>
          <a:lstStyle/>
          <a:p>
            <a:r>
              <a:rPr lang="ru-RU" dirty="0"/>
              <a:t>Подсчет единичных битов в числе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xmlns="" id="{C826A451-DFEC-4825-8A66-1D8366549B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883" y="971868"/>
            <a:ext cx="9719949" cy="4503102"/>
          </a:xfrm>
        </p:spPr>
      </p:pic>
    </p:spTree>
    <p:extLst>
      <p:ext uri="{BB962C8B-B14F-4D97-AF65-F5344CB8AC3E}">
        <p14:creationId xmlns:p14="http://schemas.microsoft.com/office/powerpoint/2010/main" val="18396487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852C4476-9DE9-4B9A-A608-1FF813F98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89560"/>
            <a:ext cx="8596668" cy="615696"/>
          </a:xfrm>
        </p:spPr>
        <p:txBody>
          <a:bodyPr>
            <a:normAutofit fontScale="90000"/>
          </a:bodyPr>
          <a:lstStyle/>
          <a:p>
            <a:r>
              <a:rPr lang="ru-RU" dirty="0"/>
              <a:t>Подсчет единичных битов в числе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xmlns="" id="{9C6A3DB6-8904-4734-966F-B4AD627C7A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76" y="905256"/>
            <a:ext cx="8259684" cy="5026989"/>
          </a:xfrm>
        </p:spPr>
      </p:pic>
    </p:spTree>
    <p:extLst>
      <p:ext uri="{BB962C8B-B14F-4D97-AF65-F5344CB8AC3E}">
        <p14:creationId xmlns:p14="http://schemas.microsoft.com/office/powerpoint/2010/main" val="3793843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403226" y="120648"/>
            <a:ext cx="8385175" cy="736600"/>
          </a:xfrm>
        </p:spPr>
        <p:txBody>
          <a:bodyPr/>
          <a:lstStyle/>
          <a:p>
            <a:pPr>
              <a:defRPr/>
            </a:pPr>
            <a:r>
              <a:rPr lang="ru-RU" sz="2800" dirty="0">
                <a:solidFill>
                  <a:schemeClr val="tx2">
                    <a:satMod val="130000"/>
                  </a:schemeClr>
                </a:solidFill>
                <a:cs typeface="Times New Roman" pitchFamily="18" charset="0"/>
              </a:rPr>
              <a:t>Представление целых без знака</a:t>
            </a:r>
          </a:p>
        </p:txBody>
      </p:sp>
      <p:sp>
        <p:nvSpPr>
          <p:cNvPr id="11267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449213" y="838090"/>
            <a:ext cx="8007350" cy="1643058"/>
          </a:xfrm>
        </p:spPr>
        <p:txBody>
          <a:bodyPr/>
          <a:lstStyle/>
          <a:p>
            <a:pPr>
              <a:buFont typeface="Wingdings" pitchFamily="2" charset="2"/>
              <a:buNone/>
            </a:pPr>
            <a:r>
              <a:rPr lang="ru-RU" dirty="0">
                <a:latin typeface="Calibri" pitchFamily="34" charset="0"/>
                <a:cs typeface="Times New Roman" pitchFamily="18" charset="0"/>
              </a:rPr>
              <a:t>Модель </a:t>
            </a:r>
            <a:r>
              <a:rPr lang="ru-RU" i="1" dirty="0">
                <a:solidFill>
                  <a:srgbClr val="FF0000"/>
                </a:solidFill>
                <a:latin typeface="Calibri" pitchFamily="34" charset="0"/>
                <a:cs typeface="Times New Roman" pitchFamily="18" charset="0"/>
              </a:rPr>
              <a:t>беззнаковых целых </a:t>
            </a:r>
            <a:r>
              <a:rPr lang="ru-RU" dirty="0">
                <a:latin typeface="Calibri" pitchFamily="34" charset="0"/>
                <a:cs typeface="Times New Roman" pitchFamily="18" charset="0"/>
              </a:rPr>
              <a:t>описывает представление неотрицательного целочисленного диапазона [0 </a:t>
            </a:r>
            <a:r>
              <a:rPr lang="ru-RU" i="1" dirty="0">
                <a:latin typeface="Calibri" pitchFamily="34" charset="0"/>
                <a:cs typeface="Times New Roman" pitchFamily="18" charset="0"/>
              </a:rPr>
              <a:t>.. </a:t>
            </a:r>
            <a:r>
              <a:rPr lang="en-US" i="1" dirty="0" err="1">
                <a:latin typeface="Calibri" pitchFamily="34" charset="0"/>
                <a:cs typeface="Times New Roman" pitchFamily="18" charset="0"/>
              </a:rPr>
              <a:t>N</a:t>
            </a:r>
            <a:r>
              <a:rPr lang="en-US" i="1" baseline="-25000" dirty="0" err="1">
                <a:latin typeface="Calibri" pitchFamily="34" charset="0"/>
                <a:cs typeface="Times New Roman" pitchFamily="18" charset="0"/>
              </a:rPr>
              <a:t>max</a:t>
            </a:r>
            <a:r>
              <a:rPr lang="ru-RU" dirty="0">
                <a:latin typeface="Calibri" pitchFamily="34" charset="0"/>
                <a:cs typeface="Times New Roman" pitchFamily="18" charset="0"/>
              </a:rPr>
              <a:t>]</a:t>
            </a:r>
            <a:r>
              <a:rPr lang="ru-RU" i="1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ru-RU" dirty="0">
                <a:latin typeface="Calibri" pitchFamily="34" charset="0"/>
                <a:cs typeface="Times New Roman" pitchFamily="18" charset="0"/>
              </a:rPr>
              <a:t>в сетке разрядности </a:t>
            </a:r>
            <a:r>
              <a:rPr lang="en-US" i="1" dirty="0">
                <a:latin typeface="Calibri" pitchFamily="34" charset="0"/>
                <a:cs typeface="Times New Roman" pitchFamily="18" charset="0"/>
              </a:rPr>
              <a:t>k</a:t>
            </a:r>
            <a:r>
              <a:rPr lang="ru-RU" i="1" dirty="0">
                <a:latin typeface="Calibri" pitchFamily="34" charset="0"/>
                <a:cs typeface="Times New Roman" pitchFamily="18" charset="0"/>
              </a:rPr>
              <a:t>. </a:t>
            </a:r>
            <a:r>
              <a:rPr lang="ru-RU" dirty="0">
                <a:latin typeface="Calibri" pitchFamily="34" charset="0"/>
                <a:cs typeface="Times New Roman" pitchFamily="18" charset="0"/>
              </a:rPr>
              <a:t>В записи числа допускаются только </a:t>
            </a:r>
            <a:r>
              <a:rPr lang="en-US" i="1" dirty="0">
                <a:latin typeface="Calibri" pitchFamily="34" charset="0"/>
                <a:cs typeface="Times New Roman" pitchFamily="18" charset="0"/>
              </a:rPr>
              <a:t>k</a:t>
            </a:r>
            <a:r>
              <a:rPr lang="ru-RU" i="1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ru-RU" dirty="0">
                <a:latin typeface="Calibri" pitchFamily="34" charset="0"/>
                <a:cs typeface="Times New Roman" pitchFamily="18" charset="0"/>
              </a:rPr>
              <a:t>разрядов целой части; цифры, возникающие в результате операций в прочих разрядах, отсекаются. Более короткие числа дописываются нулями слева.</a:t>
            </a:r>
            <a:endParaRPr lang="en-US" dirty="0">
              <a:latin typeface="Calibri" pitchFamily="34" charset="0"/>
              <a:cs typeface="Times New Roman" pitchFamily="18" charset="0"/>
            </a:endParaRPr>
          </a:p>
          <a:p>
            <a:pPr>
              <a:buFont typeface="Wingdings" pitchFamily="2" charset="2"/>
              <a:buNone/>
            </a:pPr>
            <a:endParaRPr lang="ru-RU" dirty="0">
              <a:latin typeface="Times New Roman" pitchFamily="18" charset="0"/>
              <a:cs typeface="Times New Roman" pitchFamily="18" charset="0"/>
            </a:endParaRPr>
          </a:p>
        </p:txBody>
      </p:sp>
      <p:grpSp>
        <p:nvGrpSpPr>
          <p:cNvPr id="11268" name="Группа 34"/>
          <p:cNvGrpSpPr>
            <a:grpSpLocks/>
          </p:cNvGrpSpPr>
          <p:nvPr/>
        </p:nvGrpSpPr>
        <p:grpSpPr bwMode="auto">
          <a:xfrm>
            <a:off x="1452562" y="2612463"/>
            <a:ext cx="3857625" cy="1155150"/>
            <a:chOff x="4357686" y="3429000"/>
            <a:chExt cx="3857620" cy="1155612"/>
          </a:xfrm>
        </p:grpSpPr>
        <p:grpSp>
          <p:nvGrpSpPr>
            <p:cNvPr id="11294" name="Группа 28"/>
            <p:cNvGrpSpPr>
              <a:grpSpLocks/>
            </p:cNvGrpSpPr>
            <p:nvPr/>
          </p:nvGrpSpPr>
          <p:grpSpPr bwMode="auto">
            <a:xfrm>
              <a:off x="4357686" y="3786190"/>
              <a:ext cx="3857620" cy="357190"/>
              <a:chOff x="5286380" y="3357562"/>
              <a:chExt cx="3857620" cy="357190"/>
            </a:xfrm>
          </p:grpSpPr>
          <p:sp>
            <p:nvSpPr>
              <p:cNvPr id="23" name="Прямоугольник 22"/>
              <p:cNvSpPr/>
              <p:nvPr/>
            </p:nvSpPr>
            <p:spPr>
              <a:xfrm>
                <a:off x="5286380" y="3357703"/>
                <a:ext cx="642936" cy="35733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ru-RU" sz="2000" dirty="0">
                    <a:latin typeface="Times New Roman" pitchFamily="18" charset="0"/>
                    <a:cs typeface="Times New Roman" pitchFamily="18" charset="0"/>
                  </a:rPr>
                  <a:t>1</a:t>
                </a:r>
              </a:p>
            </p:txBody>
          </p:sp>
          <p:sp>
            <p:nvSpPr>
              <p:cNvPr id="24" name="Прямоугольник 23"/>
              <p:cNvSpPr/>
              <p:nvPr/>
            </p:nvSpPr>
            <p:spPr>
              <a:xfrm>
                <a:off x="5929316" y="3357703"/>
                <a:ext cx="642937" cy="35733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ru-RU" sz="2000" dirty="0">
                    <a:latin typeface="Times New Roman" pitchFamily="18" charset="0"/>
                    <a:cs typeface="Times New Roman" pitchFamily="18" charset="0"/>
                  </a:rPr>
                  <a:t>0</a:t>
                </a:r>
              </a:p>
            </p:txBody>
          </p:sp>
          <p:sp>
            <p:nvSpPr>
              <p:cNvPr id="25" name="Прямоугольник 24"/>
              <p:cNvSpPr/>
              <p:nvPr/>
            </p:nvSpPr>
            <p:spPr>
              <a:xfrm>
                <a:off x="6572253" y="3357703"/>
                <a:ext cx="642936" cy="35733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ru-RU" sz="2000" dirty="0">
                    <a:latin typeface="Times New Roman" pitchFamily="18" charset="0"/>
                    <a:cs typeface="Times New Roman" pitchFamily="18" charset="0"/>
                  </a:rPr>
                  <a:t>1</a:t>
                </a:r>
              </a:p>
            </p:txBody>
          </p:sp>
          <p:sp>
            <p:nvSpPr>
              <p:cNvPr id="26" name="Прямоугольник 25"/>
              <p:cNvSpPr/>
              <p:nvPr/>
            </p:nvSpPr>
            <p:spPr>
              <a:xfrm>
                <a:off x="7215190" y="3357703"/>
                <a:ext cx="642937" cy="35733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ru-RU" sz="2000" dirty="0">
                    <a:latin typeface="Times New Roman" pitchFamily="18" charset="0"/>
                    <a:cs typeface="Times New Roman" pitchFamily="18" charset="0"/>
                  </a:rPr>
                  <a:t>1</a:t>
                </a:r>
              </a:p>
            </p:txBody>
          </p:sp>
          <p:sp>
            <p:nvSpPr>
              <p:cNvPr id="27" name="Прямоугольник 26"/>
              <p:cNvSpPr/>
              <p:nvPr/>
            </p:nvSpPr>
            <p:spPr>
              <a:xfrm>
                <a:off x="7858127" y="3357703"/>
                <a:ext cx="642936" cy="35733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ru-RU" sz="2000" dirty="0">
                    <a:latin typeface="Times New Roman" pitchFamily="18" charset="0"/>
                    <a:cs typeface="Times New Roman" pitchFamily="18" charset="0"/>
                  </a:rPr>
                  <a:t>0</a:t>
                </a:r>
              </a:p>
            </p:txBody>
          </p:sp>
          <p:sp>
            <p:nvSpPr>
              <p:cNvPr id="28" name="Прямоугольник 27"/>
              <p:cNvSpPr/>
              <p:nvPr/>
            </p:nvSpPr>
            <p:spPr>
              <a:xfrm>
                <a:off x="8501063" y="3357703"/>
                <a:ext cx="642937" cy="35733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ru-RU" sz="2000" dirty="0">
                    <a:latin typeface="Times New Roman" pitchFamily="18" charset="0"/>
                    <a:cs typeface="Times New Roman" pitchFamily="18" charset="0"/>
                  </a:rPr>
                  <a:t>1</a:t>
                </a:r>
              </a:p>
            </p:txBody>
          </p:sp>
        </p:grpSp>
        <p:sp>
          <p:nvSpPr>
            <p:cNvPr id="11295" name="TextBox 29"/>
            <p:cNvSpPr txBox="1">
              <a:spLocks noChangeArrowheads="1"/>
            </p:cNvSpPr>
            <p:nvPr/>
          </p:nvSpPr>
          <p:spPr bwMode="auto">
            <a:xfrm>
              <a:off x="4572000" y="3429000"/>
              <a:ext cx="300082" cy="3694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ru-RU">
                  <a:latin typeface="Times New Roman" pitchFamily="18" charset="0"/>
                  <a:cs typeface="Times New Roman" pitchFamily="18" charset="0"/>
                </a:rPr>
                <a:t>5</a:t>
              </a:r>
            </a:p>
          </p:txBody>
        </p:sp>
        <p:sp>
          <p:nvSpPr>
            <p:cNvPr id="11296" name="TextBox 31"/>
            <p:cNvSpPr txBox="1">
              <a:spLocks noChangeArrowheads="1"/>
            </p:cNvSpPr>
            <p:nvPr/>
          </p:nvSpPr>
          <p:spPr bwMode="auto">
            <a:xfrm>
              <a:off x="5286380" y="3429000"/>
              <a:ext cx="673581" cy="3694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i="1" dirty="0">
                  <a:latin typeface="Times New Roman" pitchFamily="18" charset="0"/>
                  <a:cs typeface="Times New Roman" pitchFamily="18" charset="0"/>
                </a:rPr>
                <a:t>k = </a:t>
              </a:r>
              <a:r>
                <a:rPr lang="en-US" dirty="0">
                  <a:latin typeface="Times New Roman" pitchFamily="18" charset="0"/>
                  <a:cs typeface="Times New Roman" pitchFamily="18" charset="0"/>
                </a:rPr>
                <a:t>6</a:t>
              </a:r>
              <a:endParaRPr lang="ru-RU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11297" name="TextBox 32"/>
            <p:cNvSpPr txBox="1">
              <a:spLocks noChangeArrowheads="1"/>
            </p:cNvSpPr>
            <p:nvPr/>
          </p:nvSpPr>
          <p:spPr bwMode="auto">
            <a:xfrm>
              <a:off x="7786710" y="3429000"/>
              <a:ext cx="300082" cy="3694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dirty="0">
                  <a:latin typeface="Times New Roman" pitchFamily="18" charset="0"/>
                  <a:cs typeface="Times New Roman" pitchFamily="18" charset="0"/>
                </a:rPr>
                <a:t>0</a:t>
              </a:r>
              <a:endParaRPr lang="ru-RU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11298" name="TextBox 33"/>
            <p:cNvSpPr txBox="1">
              <a:spLocks noChangeArrowheads="1"/>
            </p:cNvSpPr>
            <p:nvPr/>
          </p:nvSpPr>
          <p:spPr bwMode="auto">
            <a:xfrm>
              <a:off x="4429100" y="4215132"/>
              <a:ext cx="928694" cy="3694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dirty="0">
                  <a:latin typeface="Times New Roman" pitchFamily="18" charset="0"/>
                  <a:cs typeface="Times New Roman" pitchFamily="18" charset="0"/>
                </a:rPr>
                <a:t>101101</a:t>
              </a:r>
              <a:endParaRPr lang="ru-RU" dirty="0">
                <a:latin typeface="Times New Roman" pitchFamily="18" charset="0"/>
                <a:cs typeface="Times New Roman" pitchFamily="18" charset="0"/>
              </a:endParaRPr>
            </a:p>
          </p:txBody>
        </p:sp>
      </p:grpSp>
      <p:grpSp>
        <p:nvGrpSpPr>
          <p:cNvPr id="11269" name="Группа 35"/>
          <p:cNvGrpSpPr>
            <a:grpSpLocks/>
          </p:cNvGrpSpPr>
          <p:nvPr/>
        </p:nvGrpSpPr>
        <p:grpSpPr bwMode="auto">
          <a:xfrm>
            <a:off x="1523976" y="4030244"/>
            <a:ext cx="3228994" cy="1083427"/>
            <a:chOff x="4357686" y="3429000"/>
            <a:chExt cx="3229045" cy="1083860"/>
          </a:xfrm>
        </p:grpSpPr>
        <p:grpSp>
          <p:nvGrpSpPr>
            <p:cNvPr id="11284" name="Группа 28"/>
            <p:cNvGrpSpPr>
              <a:grpSpLocks/>
            </p:cNvGrpSpPr>
            <p:nvPr/>
          </p:nvGrpSpPr>
          <p:grpSpPr bwMode="auto">
            <a:xfrm>
              <a:off x="4357686" y="3786190"/>
              <a:ext cx="3214710" cy="357190"/>
              <a:chOff x="5286380" y="3357562"/>
              <a:chExt cx="3214710" cy="357190"/>
            </a:xfrm>
          </p:grpSpPr>
          <p:sp>
            <p:nvSpPr>
              <p:cNvPr id="42" name="Прямоугольник 41"/>
              <p:cNvSpPr/>
              <p:nvPr/>
            </p:nvSpPr>
            <p:spPr>
              <a:xfrm>
                <a:off x="5286380" y="3357703"/>
                <a:ext cx="642947" cy="35733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0</a:t>
                </a:r>
                <a:endParaRPr lang="ru-RU" sz="20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43" name="Прямоугольник 42"/>
              <p:cNvSpPr/>
              <p:nvPr/>
            </p:nvSpPr>
            <p:spPr>
              <a:xfrm>
                <a:off x="5929327" y="3357703"/>
                <a:ext cx="642948" cy="35733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ru-RU" sz="2000" dirty="0">
                    <a:latin typeface="Times New Roman" pitchFamily="18" charset="0"/>
                    <a:cs typeface="Times New Roman" pitchFamily="18" charset="0"/>
                  </a:rPr>
                  <a:t>0</a:t>
                </a:r>
              </a:p>
            </p:txBody>
          </p:sp>
          <p:sp>
            <p:nvSpPr>
              <p:cNvPr id="44" name="Прямоугольник 43"/>
              <p:cNvSpPr/>
              <p:nvPr/>
            </p:nvSpPr>
            <p:spPr>
              <a:xfrm>
                <a:off x="6572275" y="3357703"/>
                <a:ext cx="642947" cy="35733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0</a:t>
                </a:r>
                <a:endParaRPr lang="ru-RU" sz="20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45" name="Прямоугольник 44"/>
              <p:cNvSpPr/>
              <p:nvPr/>
            </p:nvSpPr>
            <p:spPr>
              <a:xfrm>
                <a:off x="7215223" y="3357703"/>
                <a:ext cx="642948" cy="35733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ru-RU" sz="2000" dirty="0">
                    <a:latin typeface="Times New Roman" pitchFamily="18" charset="0"/>
                    <a:cs typeface="Times New Roman" pitchFamily="18" charset="0"/>
                  </a:rPr>
                  <a:t>1</a:t>
                </a:r>
              </a:p>
            </p:txBody>
          </p:sp>
          <p:sp>
            <p:nvSpPr>
              <p:cNvPr id="47" name="Прямоугольник 46"/>
              <p:cNvSpPr/>
              <p:nvPr/>
            </p:nvSpPr>
            <p:spPr>
              <a:xfrm>
                <a:off x="7858171" y="3357703"/>
                <a:ext cx="642947" cy="357330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ru-RU" sz="2000" dirty="0">
                    <a:latin typeface="Times New Roman" pitchFamily="18" charset="0"/>
                    <a:cs typeface="Times New Roman" pitchFamily="18" charset="0"/>
                  </a:rPr>
                  <a:t>1</a:t>
                </a:r>
              </a:p>
            </p:txBody>
          </p:sp>
        </p:grpSp>
        <p:sp>
          <p:nvSpPr>
            <p:cNvPr id="11285" name="TextBox 37"/>
            <p:cNvSpPr txBox="1">
              <a:spLocks noChangeArrowheads="1"/>
            </p:cNvSpPr>
            <p:nvPr/>
          </p:nvSpPr>
          <p:spPr bwMode="auto">
            <a:xfrm>
              <a:off x="4572000" y="3429000"/>
              <a:ext cx="300087" cy="3694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>
                  <a:latin typeface="Times New Roman" pitchFamily="18" charset="0"/>
                  <a:cs typeface="Times New Roman" pitchFamily="18" charset="0"/>
                </a:rPr>
                <a:t>4</a:t>
              </a:r>
              <a:endParaRPr lang="ru-RU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11286" name="TextBox 38"/>
            <p:cNvSpPr txBox="1">
              <a:spLocks noChangeArrowheads="1"/>
            </p:cNvSpPr>
            <p:nvPr/>
          </p:nvSpPr>
          <p:spPr bwMode="auto">
            <a:xfrm>
              <a:off x="5286380" y="3429000"/>
              <a:ext cx="673593" cy="3694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i="1" dirty="0">
                  <a:latin typeface="Times New Roman" pitchFamily="18" charset="0"/>
                  <a:cs typeface="Times New Roman" pitchFamily="18" charset="0"/>
                </a:rPr>
                <a:t>k = </a:t>
              </a:r>
              <a:r>
                <a:rPr lang="en-US" dirty="0">
                  <a:latin typeface="Times New Roman" pitchFamily="18" charset="0"/>
                  <a:cs typeface="Times New Roman" pitchFamily="18" charset="0"/>
                </a:rPr>
                <a:t>5</a:t>
              </a:r>
              <a:endParaRPr lang="ru-RU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11287" name="TextBox 39"/>
            <p:cNvSpPr txBox="1">
              <a:spLocks noChangeArrowheads="1"/>
            </p:cNvSpPr>
            <p:nvPr/>
          </p:nvSpPr>
          <p:spPr bwMode="auto">
            <a:xfrm>
              <a:off x="7286644" y="3429000"/>
              <a:ext cx="300087" cy="3694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>
                  <a:latin typeface="Times New Roman" pitchFamily="18" charset="0"/>
                  <a:cs typeface="Times New Roman" pitchFamily="18" charset="0"/>
                </a:rPr>
                <a:t>0</a:t>
              </a:r>
              <a:endParaRPr lang="ru-RU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11288" name="TextBox 40"/>
            <p:cNvSpPr txBox="1">
              <a:spLocks noChangeArrowheads="1"/>
            </p:cNvSpPr>
            <p:nvPr/>
          </p:nvSpPr>
          <p:spPr bwMode="auto">
            <a:xfrm>
              <a:off x="4572000" y="4143380"/>
              <a:ext cx="500066" cy="3694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dirty="0">
                  <a:latin typeface="Times New Roman" pitchFamily="18" charset="0"/>
                  <a:cs typeface="Times New Roman" pitchFamily="18" charset="0"/>
                </a:rPr>
                <a:t>11</a:t>
              </a:r>
              <a:endParaRPr lang="ru-RU" dirty="0">
                <a:latin typeface="Times New Roman" pitchFamily="18" charset="0"/>
                <a:cs typeface="Times New Roman" pitchFamily="18" charset="0"/>
              </a:endParaRPr>
            </a:p>
          </p:txBody>
        </p:sp>
      </p:grpSp>
      <p:grpSp>
        <p:nvGrpSpPr>
          <p:cNvPr id="11270" name="Группа 61"/>
          <p:cNvGrpSpPr>
            <a:grpSpLocks/>
          </p:cNvGrpSpPr>
          <p:nvPr/>
        </p:nvGrpSpPr>
        <p:grpSpPr bwMode="auto">
          <a:xfrm>
            <a:off x="1523975" y="5089382"/>
            <a:ext cx="4500563" cy="1361075"/>
            <a:chOff x="4214810" y="5143512"/>
            <a:chExt cx="4500594" cy="1360383"/>
          </a:xfrm>
        </p:grpSpPr>
        <p:grpSp>
          <p:nvGrpSpPr>
            <p:cNvPr id="11271" name="Группа 28"/>
            <p:cNvGrpSpPr>
              <a:grpSpLocks/>
            </p:cNvGrpSpPr>
            <p:nvPr/>
          </p:nvGrpSpPr>
          <p:grpSpPr bwMode="auto">
            <a:xfrm>
              <a:off x="4214810" y="5500702"/>
              <a:ext cx="3857620" cy="357190"/>
              <a:chOff x="5286380" y="3357562"/>
              <a:chExt cx="3857620" cy="357190"/>
            </a:xfrm>
          </p:grpSpPr>
          <p:sp>
            <p:nvSpPr>
              <p:cNvPr id="54" name="Прямоугольник 53"/>
              <p:cNvSpPr/>
              <p:nvPr/>
            </p:nvSpPr>
            <p:spPr>
              <a:xfrm>
                <a:off x="5286380" y="3357378"/>
                <a:ext cx="642943" cy="357005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ru-RU" sz="2000" dirty="0">
                    <a:latin typeface="Times New Roman" pitchFamily="18" charset="0"/>
                    <a:cs typeface="Times New Roman" pitchFamily="18" charset="0"/>
                  </a:rPr>
                  <a:t>1</a:t>
                </a:r>
              </a:p>
            </p:txBody>
          </p:sp>
          <p:sp>
            <p:nvSpPr>
              <p:cNvPr id="55" name="Прямоугольник 54"/>
              <p:cNvSpPr/>
              <p:nvPr/>
            </p:nvSpPr>
            <p:spPr>
              <a:xfrm>
                <a:off x="5929323" y="3357378"/>
                <a:ext cx="642942" cy="357005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en-US" sz="2000" dirty="0">
                    <a:latin typeface="Times New Roman" pitchFamily="18" charset="0"/>
                    <a:cs typeface="Times New Roman" pitchFamily="18" charset="0"/>
                  </a:rPr>
                  <a:t>1</a:t>
                </a:r>
                <a:endParaRPr lang="ru-RU" sz="2000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56" name="Прямоугольник 55"/>
              <p:cNvSpPr/>
              <p:nvPr/>
            </p:nvSpPr>
            <p:spPr>
              <a:xfrm>
                <a:off x="6572264" y="3357378"/>
                <a:ext cx="642943" cy="357005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ru-RU" sz="2000" dirty="0">
                    <a:latin typeface="Times New Roman" pitchFamily="18" charset="0"/>
                    <a:cs typeface="Times New Roman" pitchFamily="18" charset="0"/>
                  </a:rPr>
                  <a:t>1</a:t>
                </a:r>
              </a:p>
            </p:txBody>
          </p:sp>
          <p:sp>
            <p:nvSpPr>
              <p:cNvPr id="57" name="Прямоугольник 56"/>
              <p:cNvSpPr/>
              <p:nvPr/>
            </p:nvSpPr>
            <p:spPr>
              <a:xfrm>
                <a:off x="7215207" y="3357378"/>
                <a:ext cx="642942" cy="357005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ru-RU" sz="2000" dirty="0">
                    <a:latin typeface="Times New Roman" pitchFamily="18" charset="0"/>
                    <a:cs typeface="Times New Roman" pitchFamily="18" charset="0"/>
                  </a:rPr>
                  <a:t>1</a:t>
                </a:r>
              </a:p>
            </p:txBody>
          </p:sp>
          <p:sp>
            <p:nvSpPr>
              <p:cNvPr id="58" name="Прямоугольник 57"/>
              <p:cNvSpPr/>
              <p:nvPr/>
            </p:nvSpPr>
            <p:spPr>
              <a:xfrm>
                <a:off x="7858148" y="3357378"/>
                <a:ext cx="642943" cy="357005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ru-RU" sz="2000" dirty="0">
                    <a:latin typeface="Times New Roman" pitchFamily="18" charset="0"/>
                    <a:cs typeface="Times New Roman" pitchFamily="18" charset="0"/>
                  </a:rPr>
                  <a:t>0</a:t>
                </a:r>
              </a:p>
            </p:txBody>
          </p:sp>
          <p:sp>
            <p:nvSpPr>
              <p:cNvPr id="59" name="Прямоугольник 58"/>
              <p:cNvSpPr/>
              <p:nvPr/>
            </p:nvSpPr>
            <p:spPr>
              <a:xfrm>
                <a:off x="8501091" y="3357378"/>
                <a:ext cx="642942" cy="357005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ru-RU" sz="2000" dirty="0">
                    <a:latin typeface="Times New Roman" pitchFamily="18" charset="0"/>
                    <a:cs typeface="Times New Roman" pitchFamily="18" charset="0"/>
                  </a:rPr>
                  <a:t>1</a:t>
                </a:r>
              </a:p>
            </p:txBody>
          </p:sp>
        </p:grpSp>
        <p:sp>
          <p:nvSpPr>
            <p:cNvPr id="11272" name="TextBox 49"/>
            <p:cNvSpPr txBox="1">
              <a:spLocks noChangeArrowheads="1"/>
            </p:cNvSpPr>
            <p:nvPr/>
          </p:nvSpPr>
          <p:spPr bwMode="auto">
            <a:xfrm>
              <a:off x="4429124" y="5143512"/>
              <a:ext cx="300084" cy="369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>
                  <a:latin typeface="Times New Roman" pitchFamily="18" charset="0"/>
                  <a:cs typeface="Times New Roman" pitchFamily="18" charset="0"/>
                </a:rPr>
                <a:t>6</a:t>
              </a:r>
              <a:endParaRPr lang="ru-RU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11273" name="TextBox 50"/>
            <p:cNvSpPr txBox="1">
              <a:spLocks noChangeArrowheads="1"/>
            </p:cNvSpPr>
            <p:nvPr/>
          </p:nvSpPr>
          <p:spPr bwMode="auto">
            <a:xfrm>
              <a:off x="5143504" y="5143512"/>
              <a:ext cx="673587" cy="369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i="1" dirty="0">
                  <a:latin typeface="Times New Roman" pitchFamily="18" charset="0"/>
                  <a:cs typeface="Times New Roman" pitchFamily="18" charset="0"/>
                </a:rPr>
                <a:t>k = </a:t>
              </a:r>
              <a:r>
                <a:rPr lang="en-US" dirty="0">
                  <a:latin typeface="Times New Roman" pitchFamily="18" charset="0"/>
                  <a:cs typeface="Times New Roman" pitchFamily="18" charset="0"/>
                </a:rPr>
                <a:t>7</a:t>
              </a:r>
              <a:endParaRPr lang="ru-RU" dirty="0"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11274" name="TextBox 51"/>
            <p:cNvSpPr txBox="1">
              <a:spLocks noChangeArrowheads="1"/>
            </p:cNvSpPr>
            <p:nvPr/>
          </p:nvSpPr>
          <p:spPr bwMode="auto">
            <a:xfrm>
              <a:off x="8358214" y="5143512"/>
              <a:ext cx="300084" cy="36914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>
                  <a:latin typeface="Times New Roman" pitchFamily="18" charset="0"/>
                  <a:cs typeface="Times New Roman" pitchFamily="18" charset="0"/>
                </a:rPr>
                <a:t>0</a:t>
              </a:r>
              <a:endParaRPr lang="ru-RU">
                <a:latin typeface="Times New Roman" pitchFamily="18" charset="0"/>
                <a:cs typeface="Times New Roman" pitchFamily="18" charset="0"/>
              </a:endParaRPr>
            </a:p>
          </p:txBody>
        </p:sp>
        <p:grpSp>
          <p:nvGrpSpPr>
            <p:cNvPr id="11275" name="Группа 60"/>
            <p:cNvGrpSpPr>
              <a:grpSpLocks/>
            </p:cNvGrpSpPr>
            <p:nvPr/>
          </p:nvGrpSpPr>
          <p:grpSpPr bwMode="auto">
            <a:xfrm>
              <a:off x="4429124" y="5500518"/>
              <a:ext cx="4286280" cy="1003377"/>
              <a:chOff x="4429124" y="5500518"/>
              <a:chExt cx="4286280" cy="1003377"/>
            </a:xfrm>
          </p:grpSpPr>
          <p:sp>
            <p:nvSpPr>
              <p:cNvPr id="53" name="TextBox 52"/>
              <p:cNvSpPr txBox="1"/>
              <p:nvPr/>
            </p:nvSpPr>
            <p:spPr>
              <a:xfrm>
                <a:off x="4429124" y="5857892"/>
                <a:ext cx="4286280" cy="646003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lang="en-US" strike="sngStrike" dirty="0">
                    <a:latin typeface="Times New Roman" pitchFamily="18" charset="0"/>
                    <a:cs typeface="Times New Roman" pitchFamily="18" charset="0"/>
                  </a:rPr>
                  <a:t>11011110</a:t>
                </a:r>
                <a:r>
                  <a:rPr lang="en-US" dirty="0">
                    <a:latin typeface="Times New Roman" pitchFamily="18" charset="0"/>
                    <a:cs typeface="Times New Roman" pitchFamily="18" charset="0"/>
                  </a:rPr>
                  <a:t>111101</a:t>
                </a:r>
                <a:r>
                  <a:rPr lang="ru-RU" dirty="0">
                    <a:latin typeface="Times New Roman" pitchFamily="18" charset="0"/>
                    <a:cs typeface="Times New Roman" pitchFamily="18" charset="0"/>
                  </a:rPr>
                  <a:t>1	                          </a:t>
                </a:r>
                <a:r>
                  <a:rPr lang="en-US" dirty="0">
                    <a:latin typeface="Times New Roman" pitchFamily="18" charset="0"/>
                    <a:cs typeface="Times New Roman" pitchFamily="18" charset="0"/>
                  </a:rPr>
                  <a:t>(</a:t>
                </a:r>
                <a:r>
                  <a:rPr lang="ru-RU" dirty="0">
                    <a:latin typeface="Times New Roman" pitchFamily="18" charset="0"/>
                    <a:cs typeface="Times New Roman" pitchFamily="18" charset="0"/>
                  </a:rPr>
                  <a:t>усечение</a:t>
                </a:r>
                <a:r>
                  <a:rPr lang="en-US" dirty="0">
                    <a:latin typeface="Times New Roman" pitchFamily="18" charset="0"/>
                    <a:cs typeface="Times New Roman" pitchFamily="18" charset="0"/>
                  </a:rPr>
                  <a:t>)</a:t>
                </a:r>
                <a:endParaRPr lang="ru-RU" strike="sngStrike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  <p:sp>
            <p:nvSpPr>
              <p:cNvPr id="60" name="Прямоугольник 59"/>
              <p:cNvSpPr/>
              <p:nvPr/>
            </p:nvSpPr>
            <p:spPr>
              <a:xfrm>
                <a:off x="8001024" y="5500518"/>
                <a:ext cx="642941" cy="357006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>
                  <a:defRPr/>
                </a:pPr>
                <a:r>
                  <a:rPr lang="ru-RU" sz="2000" dirty="0">
                    <a:latin typeface="Times New Roman" pitchFamily="18" charset="0"/>
                    <a:cs typeface="Times New Roman" pitchFamily="18" charset="0"/>
                  </a:rPr>
                  <a:t>1</a:t>
                </a: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7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B00E8DE7-4D2C-45B8-9A8E-BBEC351AD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478" y="97536"/>
            <a:ext cx="8596668" cy="576834"/>
          </a:xfrm>
        </p:spPr>
        <p:txBody>
          <a:bodyPr>
            <a:normAutofit fontScale="90000"/>
          </a:bodyPr>
          <a:lstStyle/>
          <a:p>
            <a:r>
              <a:rPr lang="ru-RU" dirty="0"/>
              <a:t>Подсчет единичных битов в числе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xmlns="" id="{5E2EDF78-23A7-47FA-9AA5-3D983D9C67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478" y="692139"/>
            <a:ext cx="7886022" cy="6068325"/>
          </a:xfrm>
        </p:spPr>
      </p:pic>
    </p:spTree>
    <p:extLst>
      <p:ext uri="{BB962C8B-B14F-4D97-AF65-F5344CB8AC3E}">
        <p14:creationId xmlns:p14="http://schemas.microsoft.com/office/powerpoint/2010/main" val="30384861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702931EA-269A-40EE-A13A-95E30FE0F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750" y="92964"/>
            <a:ext cx="8596668" cy="563653"/>
          </a:xfrm>
        </p:spPr>
        <p:txBody>
          <a:bodyPr>
            <a:normAutofit fontScale="90000"/>
          </a:bodyPr>
          <a:lstStyle/>
          <a:p>
            <a:r>
              <a:rPr lang="ru-RU" dirty="0"/>
              <a:t>Зеркальное отображение битов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xmlns="" id="{1F4E08F7-B8E0-4088-934A-25B3C92284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718" y="910272"/>
            <a:ext cx="8274377" cy="4724718"/>
          </a:xfrm>
        </p:spPr>
      </p:pic>
    </p:spTree>
    <p:extLst>
      <p:ext uri="{BB962C8B-B14F-4D97-AF65-F5344CB8AC3E}">
        <p14:creationId xmlns:p14="http://schemas.microsoft.com/office/powerpoint/2010/main" val="26925232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6B7CA67A-D258-4D1B-AF94-A1AE12A19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80368"/>
            <a:ext cx="8935296" cy="636270"/>
          </a:xfrm>
        </p:spPr>
        <p:txBody>
          <a:bodyPr>
            <a:normAutofit fontScale="90000"/>
          </a:bodyPr>
          <a:lstStyle/>
          <a:p>
            <a:r>
              <a:rPr lang="ru-RU" dirty="0"/>
              <a:t>Зеркальное отображение битов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xmlns="" id="{6451EE33-7236-4B7A-967E-CA86013D9D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124046"/>
            <a:ext cx="8306646" cy="5553586"/>
          </a:xfrm>
        </p:spPr>
      </p:pic>
    </p:spTree>
    <p:extLst>
      <p:ext uri="{BB962C8B-B14F-4D97-AF65-F5344CB8AC3E}">
        <p14:creationId xmlns:p14="http://schemas.microsoft.com/office/powerpoint/2010/main" val="8630423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DDD38588-EB32-4D11-9167-6C9F138B3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88928"/>
            <a:ext cx="8596668" cy="727710"/>
          </a:xfrm>
        </p:spPr>
        <p:txBody>
          <a:bodyPr/>
          <a:lstStyle/>
          <a:p>
            <a:r>
              <a:rPr lang="ru-RU" dirty="0"/>
              <a:t>Зеркальное отображение битов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xmlns="" id="{0157D7FB-7B75-4721-BA12-68273940DA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74" y="702338"/>
            <a:ext cx="8596668" cy="4940008"/>
          </a:xfrm>
        </p:spPr>
      </p:pic>
    </p:spTree>
    <p:extLst>
      <p:ext uri="{BB962C8B-B14F-4D97-AF65-F5344CB8AC3E}">
        <p14:creationId xmlns:p14="http://schemas.microsoft.com/office/powerpoint/2010/main" val="3133558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92430" y="160338"/>
            <a:ext cx="8143900" cy="1143000"/>
          </a:xfrm>
        </p:spPr>
        <p:txBody>
          <a:bodyPr>
            <a:noAutofit/>
          </a:bodyPr>
          <a:lstStyle/>
          <a:p>
            <a:r>
              <a:rPr lang="ru-RU" sz="2800" dirty="0"/>
              <a:t>Формулы для максимальных и минимальных беззнаковых чисел в разрядной сетке 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34340" y="1428736"/>
            <a:ext cx="10024110" cy="3131834"/>
          </a:xfrm>
        </p:spPr>
        <p:txBody>
          <a:bodyPr/>
          <a:lstStyle/>
          <a:p>
            <a:pPr>
              <a:buNone/>
            </a:pPr>
            <a:r>
              <a:rPr lang="ru-RU" sz="2400" i="1" dirty="0">
                <a:latin typeface="Calibri" pitchFamily="34" charset="0"/>
                <a:cs typeface="Times New Roman" pitchFamily="18" charset="0"/>
              </a:rPr>
              <a:t>Максимальное число в </a:t>
            </a:r>
            <a:r>
              <a:rPr lang="en-US" sz="2400" i="1" dirty="0">
                <a:latin typeface="Calibri" pitchFamily="34" charset="0"/>
                <a:cs typeface="Times New Roman" pitchFamily="18" charset="0"/>
              </a:rPr>
              <a:t>k-</a:t>
            </a:r>
            <a:r>
              <a:rPr lang="ru-RU" sz="2400" i="1" dirty="0">
                <a:latin typeface="Calibri" pitchFamily="34" charset="0"/>
                <a:cs typeface="Times New Roman" pitchFamily="18" charset="0"/>
              </a:rPr>
              <a:t>разрядной сетке в </a:t>
            </a:r>
            <a:r>
              <a:rPr lang="en-US" sz="2400" i="1" dirty="0">
                <a:latin typeface="Calibri" pitchFamily="34" charset="0"/>
                <a:cs typeface="Times New Roman" pitchFamily="18" charset="0"/>
              </a:rPr>
              <a:t>b-</a:t>
            </a:r>
            <a:r>
              <a:rPr lang="ru-RU" sz="2400" i="1" dirty="0" err="1">
                <a:latin typeface="Calibri" pitchFamily="34" charset="0"/>
                <a:cs typeface="Times New Roman" pitchFamily="18" charset="0"/>
              </a:rPr>
              <a:t>ичной</a:t>
            </a:r>
            <a:r>
              <a:rPr lang="ru-RU" sz="2400" i="1" dirty="0">
                <a:latin typeface="Calibri" pitchFamily="34" charset="0"/>
                <a:cs typeface="Times New Roman" pitchFamily="18" charset="0"/>
              </a:rPr>
              <a:t> системе счисления:</a:t>
            </a:r>
            <a:endParaRPr lang="en-US" sz="2400" i="1" dirty="0">
              <a:latin typeface="Calibri" pitchFamily="34" charset="0"/>
              <a:cs typeface="Times New Roman" pitchFamily="18" charset="0"/>
            </a:endParaRPr>
          </a:p>
          <a:p>
            <a:pPr algn="ctr">
              <a:buNone/>
            </a:pPr>
            <a:r>
              <a:rPr lang="en-US" sz="3600" i="1" dirty="0" err="1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sz="3600" i="1" baseline="-25000" dirty="0" err="1">
                <a:latin typeface="Times New Roman" pitchFamily="18" charset="0"/>
                <a:cs typeface="Times New Roman" pitchFamily="18" charset="0"/>
              </a:rPr>
              <a:t>max</a:t>
            </a:r>
            <a:r>
              <a:rPr lang="ru-RU" sz="36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3600" dirty="0">
                <a:latin typeface="Times New Roman" pitchFamily="18" charset="0"/>
                <a:cs typeface="Times New Roman" pitchFamily="18" charset="0"/>
              </a:rPr>
              <a:t>(</a:t>
            </a:r>
            <a:r>
              <a:rPr lang="en-US" sz="3600" i="1" dirty="0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ru-RU" sz="3600" i="1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sz="3600" i="1" dirty="0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ru-RU" sz="3600" dirty="0">
                <a:latin typeface="Times New Roman" pitchFamily="18" charset="0"/>
                <a:cs typeface="Times New Roman" pitchFamily="18" charset="0"/>
              </a:rPr>
              <a:t>)</a:t>
            </a:r>
            <a:r>
              <a:rPr lang="ru-RU" sz="36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600" dirty="0">
                <a:latin typeface="Times New Roman" pitchFamily="18" charset="0"/>
                <a:cs typeface="Times New Roman" pitchFamily="18" charset="0"/>
              </a:rPr>
              <a:t>=</a:t>
            </a:r>
            <a:r>
              <a:rPr lang="ru-RU" sz="3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600" i="1" dirty="0" err="1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sz="3600" i="1" baseline="30000" dirty="0" err="1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ru-RU" sz="3600" i="1" dirty="0">
                <a:latin typeface="Times New Roman" pitchFamily="18" charset="0"/>
                <a:cs typeface="Times New Roman" pitchFamily="18" charset="0"/>
              </a:rPr>
              <a:t> –</a:t>
            </a:r>
            <a:r>
              <a:rPr lang="ru-RU" sz="3600" dirty="0">
                <a:latin typeface="Times New Roman" pitchFamily="18" charset="0"/>
                <a:cs typeface="Times New Roman" pitchFamily="18" charset="0"/>
              </a:rPr>
              <a:t> 1</a:t>
            </a:r>
            <a:r>
              <a:rPr lang="en-US" sz="3600" dirty="0">
                <a:latin typeface="Times New Roman" pitchFamily="18" charset="0"/>
                <a:cs typeface="Times New Roman" pitchFamily="18" charset="0"/>
              </a:rPr>
              <a:t> </a:t>
            </a:r>
            <a:endParaRPr lang="ru-RU" sz="3600" dirty="0">
              <a:latin typeface="Times New Roman" pitchFamily="18" charset="0"/>
              <a:cs typeface="Times New Roman" pitchFamily="18" charset="0"/>
            </a:endParaRPr>
          </a:p>
          <a:p>
            <a:pPr algn="ctr">
              <a:buNone/>
            </a:pPr>
            <a:endParaRPr lang="ru-RU" dirty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ru-RU" sz="2400" dirty="0">
                <a:latin typeface="Calibri" pitchFamily="34" charset="0"/>
                <a:cs typeface="Times New Roman" pitchFamily="18" charset="0"/>
              </a:rPr>
              <a:t>«Следующим» числом за максимальным будет минимальное число 0.</a:t>
            </a:r>
          </a:p>
          <a:p>
            <a:pPr algn="ctr">
              <a:buNone/>
            </a:pPr>
            <a:endParaRPr lang="ru-RU" dirty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54380" y="274638"/>
            <a:ext cx="9704070" cy="511156"/>
          </a:xfrm>
        </p:spPr>
        <p:txBody>
          <a:bodyPr>
            <a:normAutofit fontScale="90000"/>
          </a:bodyPr>
          <a:lstStyle/>
          <a:p>
            <a:r>
              <a:rPr lang="ru-RU" dirty="0"/>
              <a:t>Арифметика по модулю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525780" y="925812"/>
            <a:ext cx="9932670" cy="4714908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ru-RU" sz="2000" dirty="0">
                <a:latin typeface="Calibri" pitchFamily="34" charset="0"/>
                <a:cs typeface="Times New Roman" pitchFamily="18" charset="0"/>
              </a:rPr>
              <a:t>Выборка </a:t>
            </a:r>
            <a:r>
              <a:rPr lang="en-US" sz="2000" i="1" dirty="0">
                <a:latin typeface="Calibri" pitchFamily="34" charset="0"/>
                <a:cs typeface="Times New Roman" pitchFamily="18" charset="0"/>
              </a:rPr>
              <a:t>k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младших цифр </a:t>
            </a:r>
            <a:r>
              <a:rPr lang="en-US" sz="2000" i="1" dirty="0">
                <a:latin typeface="Calibri" pitchFamily="34" charset="0"/>
                <a:cs typeface="Times New Roman" pitchFamily="18" charset="0"/>
              </a:rPr>
              <a:t>b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-</a:t>
            </a:r>
            <a:r>
              <a:rPr lang="ru-RU" sz="2000" dirty="0" err="1">
                <a:latin typeface="Calibri" pitchFamily="34" charset="0"/>
                <a:cs typeface="Times New Roman" pitchFamily="18" charset="0"/>
              </a:rPr>
              <a:t>ичного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 числа 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N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равносильна взятию остатка </a:t>
            </a:r>
            <a:r>
              <a:rPr lang="en-US" sz="2000" i="1" dirty="0">
                <a:latin typeface="Calibri" pitchFamily="34" charset="0"/>
                <a:cs typeface="Times New Roman" pitchFamily="18" charset="0"/>
              </a:rPr>
              <a:t>Q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от деления 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N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на </a:t>
            </a:r>
            <a:r>
              <a:rPr lang="en-US" sz="2000" i="1" dirty="0" err="1">
                <a:latin typeface="Calibri" pitchFamily="34" charset="0"/>
                <a:cs typeface="Times New Roman" pitchFamily="18" charset="0"/>
              </a:rPr>
              <a:t>b</a:t>
            </a:r>
            <a:r>
              <a:rPr lang="en-US" sz="2000" i="1" baseline="30000" dirty="0" err="1">
                <a:latin typeface="Calibri" pitchFamily="34" charset="0"/>
                <a:cs typeface="Times New Roman" pitchFamily="18" charset="0"/>
              </a:rPr>
              <a:t>k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.</a:t>
            </a:r>
            <a:endParaRPr lang="ru-RU" sz="2000" dirty="0">
              <a:latin typeface="Calibri" pitchFamily="34" charset="0"/>
              <a:cs typeface="Times New Roman" pitchFamily="18" charset="0"/>
            </a:endParaRPr>
          </a:p>
          <a:p>
            <a:pPr>
              <a:buNone/>
            </a:pPr>
            <a:r>
              <a:rPr lang="ru-RU" sz="2000" dirty="0">
                <a:latin typeface="Calibri" pitchFamily="34" charset="0"/>
                <a:cs typeface="Times New Roman" pitchFamily="18" charset="0"/>
              </a:rPr>
              <a:t>Говорят, что 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N сравнимо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с </a:t>
            </a:r>
            <a:r>
              <a:rPr lang="en-US" sz="2000" i="1" dirty="0">
                <a:latin typeface="Calibri" pitchFamily="34" charset="0"/>
                <a:cs typeface="Times New Roman" pitchFamily="18" charset="0"/>
              </a:rPr>
              <a:t>Q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 по модулю </a:t>
            </a:r>
            <a:r>
              <a:rPr lang="en-US" sz="2000" i="1" dirty="0" err="1">
                <a:latin typeface="Calibri" pitchFamily="34" charset="0"/>
                <a:cs typeface="Times New Roman" pitchFamily="18" charset="0"/>
              </a:rPr>
              <a:t>b</a:t>
            </a:r>
            <a:r>
              <a:rPr lang="en-US" sz="2000" i="1" baseline="30000" dirty="0" err="1">
                <a:latin typeface="Calibri" pitchFamily="34" charset="0"/>
                <a:cs typeface="Times New Roman" pitchFamily="18" charset="0"/>
              </a:rPr>
              <a:t>k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, что записывается как </a:t>
            </a:r>
          </a:p>
          <a:p>
            <a:pPr>
              <a:buNone/>
            </a:pPr>
            <a:r>
              <a:rPr lang="ru-RU" sz="2000" i="1" dirty="0">
                <a:latin typeface="Calibri" pitchFamily="34" charset="0"/>
                <a:cs typeface="Times New Roman" pitchFamily="18" charset="0"/>
              </a:rPr>
              <a:t>N = </a:t>
            </a:r>
            <a:r>
              <a:rPr lang="en-US" sz="2000" i="1" dirty="0">
                <a:latin typeface="Calibri" pitchFamily="34" charset="0"/>
                <a:cs typeface="Times New Roman" pitchFamily="18" charset="0"/>
              </a:rPr>
              <a:t>Q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(</a:t>
            </a:r>
            <a:r>
              <a:rPr lang="en-US" sz="2000" i="1" dirty="0">
                <a:latin typeface="Calibri" pitchFamily="34" charset="0"/>
                <a:cs typeface="Times New Roman" pitchFamily="18" charset="0"/>
              </a:rPr>
              <a:t>mod </a:t>
            </a:r>
            <a:r>
              <a:rPr lang="en-US" sz="2000" i="1" dirty="0" err="1">
                <a:latin typeface="Calibri" pitchFamily="34" charset="0"/>
                <a:cs typeface="Times New Roman" pitchFamily="18" charset="0"/>
              </a:rPr>
              <a:t>b</a:t>
            </a:r>
            <a:r>
              <a:rPr lang="en-US" sz="2000" i="1" baseline="30000" dirty="0" err="1">
                <a:latin typeface="Calibri" pitchFamily="34" charset="0"/>
                <a:cs typeface="Times New Roman" pitchFamily="18" charset="0"/>
              </a:rPr>
              <a:t>k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)</a:t>
            </a:r>
          </a:p>
          <a:p>
            <a:pPr>
              <a:buNone/>
            </a:pPr>
            <a:r>
              <a:rPr lang="ru-RU" sz="2000" dirty="0">
                <a:latin typeface="Calibri" pitchFamily="34" charset="0"/>
                <a:cs typeface="Times New Roman" pitchFamily="18" charset="0"/>
              </a:rPr>
              <a:t>Множество чисел, сравнимых с </a:t>
            </a:r>
            <a:r>
              <a:rPr lang="en-US" sz="2000" i="1" dirty="0">
                <a:latin typeface="Calibri" pitchFamily="34" charset="0"/>
                <a:cs typeface="Times New Roman" pitchFamily="18" charset="0"/>
              </a:rPr>
              <a:t>Q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по модулю </a:t>
            </a:r>
            <a:r>
              <a:rPr lang="en-US" sz="2000" i="1" dirty="0" err="1">
                <a:latin typeface="Calibri" pitchFamily="34" charset="0"/>
                <a:cs typeface="Times New Roman" pitchFamily="18" charset="0"/>
              </a:rPr>
              <a:t>b</a:t>
            </a:r>
            <a:r>
              <a:rPr lang="en-US" sz="2000" i="1" baseline="30000" dirty="0" err="1">
                <a:latin typeface="Calibri" pitchFamily="34" charset="0"/>
                <a:cs typeface="Times New Roman" pitchFamily="18" charset="0"/>
              </a:rPr>
              <a:t>k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,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— это все числа вида </a:t>
            </a:r>
            <a:r>
              <a:rPr lang="en-US" sz="2000" i="1" dirty="0">
                <a:latin typeface="Calibri" pitchFamily="34" charset="0"/>
                <a:cs typeface="Times New Roman" pitchFamily="18" charset="0"/>
              </a:rPr>
              <a:t>Q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+ </a:t>
            </a:r>
            <a:r>
              <a:rPr lang="en-US" sz="2000" i="1" dirty="0">
                <a:latin typeface="Calibri" pitchFamily="34" charset="0"/>
                <a:cs typeface="Times New Roman" pitchFamily="18" charset="0"/>
              </a:rPr>
              <a:t>n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 * </a:t>
            </a:r>
            <a:r>
              <a:rPr lang="en-US" sz="2000" i="1" dirty="0" err="1">
                <a:latin typeface="Calibri" pitchFamily="34" charset="0"/>
                <a:cs typeface="Times New Roman" pitchFamily="18" charset="0"/>
              </a:rPr>
              <a:t>b</a:t>
            </a:r>
            <a:r>
              <a:rPr lang="en-US" sz="2000" i="1" baseline="30000" dirty="0" err="1">
                <a:latin typeface="Calibri" pitchFamily="34" charset="0"/>
                <a:cs typeface="Times New Roman" pitchFamily="18" charset="0"/>
              </a:rPr>
              <a:t>k</a:t>
            </a:r>
            <a:r>
              <a:rPr lang="ru-RU" sz="2000" i="1" baseline="30000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,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где </a:t>
            </a:r>
            <a:r>
              <a:rPr lang="en-US" sz="2000" i="1" dirty="0">
                <a:latin typeface="Calibri" pitchFamily="34" charset="0"/>
                <a:cs typeface="Times New Roman" pitchFamily="18" charset="0"/>
              </a:rPr>
              <a:t>n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— произвольное целое. </a:t>
            </a:r>
            <a:endParaRPr lang="en-US" sz="2000" dirty="0">
              <a:latin typeface="Calibri" pitchFamily="34" charset="0"/>
              <a:cs typeface="Times New Roman" pitchFamily="18" charset="0"/>
            </a:endParaRPr>
          </a:p>
          <a:p>
            <a:pPr>
              <a:buNone/>
            </a:pPr>
            <a:r>
              <a:rPr lang="ru-RU" sz="2000" dirty="0">
                <a:latin typeface="Calibri" pitchFamily="34" charset="0"/>
                <a:cs typeface="Times New Roman" pitchFamily="18" charset="0"/>
              </a:rPr>
              <a:t>Все они имеют в </a:t>
            </a:r>
            <a:r>
              <a:rPr lang="en-US" sz="2000" i="1" dirty="0">
                <a:latin typeface="Calibri" pitchFamily="34" charset="0"/>
                <a:cs typeface="Times New Roman" pitchFamily="18" charset="0"/>
              </a:rPr>
              <a:t>k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-разрядной сетке одинаковое представление. </a:t>
            </a:r>
          </a:p>
          <a:p>
            <a:pPr>
              <a:buNone/>
            </a:pPr>
            <a:r>
              <a:rPr lang="ru-RU" sz="2000" dirty="0">
                <a:latin typeface="Calibri" pitchFamily="34" charset="0"/>
                <a:cs typeface="Times New Roman" pitchFamily="18" charset="0"/>
              </a:rPr>
              <a:t>Поэтому взятие остатка по модулю равносильно приведению исходного числа в интервал [0 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.. </a:t>
            </a:r>
            <a:r>
              <a:rPr lang="en-US" sz="2000" i="1" dirty="0" err="1">
                <a:latin typeface="Calibri" pitchFamily="34" charset="0"/>
                <a:cs typeface="Times New Roman" pitchFamily="18" charset="0"/>
              </a:rPr>
              <a:t>b</a:t>
            </a:r>
            <a:r>
              <a:rPr lang="en-US" sz="2000" i="1" baseline="30000" dirty="0" err="1">
                <a:latin typeface="Calibri" pitchFamily="34" charset="0"/>
                <a:cs typeface="Times New Roman" pitchFamily="18" charset="0"/>
              </a:rPr>
              <a:t>k</a:t>
            </a:r>
            <a:r>
              <a:rPr lang="ru-RU" sz="2000" i="1" baseline="30000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–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1]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прибавлением или вычитанием величины модуля некоторое число раз.</a:t>
            </a:r>
            <a:endParaRPr lang="en-US" sz="2000" dirty="0">
              <a:latin typeface="Calibri" pitchFamily="34" charset="0"/>
              <a:cs typeface="Times New Roman" pitchFamily="18" charset="0"/>
            </a:endParaRPr>
          </a:p>
          <a:p>
            <a:pPr>
              <a:buNone/>
            </a:pPr>
            <a:r>
              <a:rPr lang="ru-RU" sz="2000" b="1" dirty="0">
                <a:latin typeface="Calibri" pitchFamily="34" charset="0"/>
                <a:cs typeface="Times New Roman" pitchFamily="18" charset="0"/>
              </a:rPr>
              <a:t>Пример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:</a:t>
            </a:r>
          </a:p>
          <a:p>
            <a:pPr>
              <a:buNone/>
            </a:pPr>
            <a:r>
              <a:rPr lang="ru-RU" sz="2000" dirty="0">
                <a:latin typeface="Calibri" pitchFamily="34" charset="0"/>
                <a:cs typeface="Times New Roman" pitchFamily="18" charset="0"/>
              </a:rPr>
              <a:t>Числа 3,  259 = 2</a:t>
            </a:r>
            <a:r>
              <a:rPr lang="ru-RU" sz="2000" baseline="30000" dirty="0">
                <a:latin typeface="Calibri" pitchFamily="34" charset="0"/>
                <a:cs typeface="Times New Roman" pitchFamily="18" charset="0"/>
              </a:rPr>
              <a:t>8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+3,  515 = 2</a:t>
            </a:r>
            <a:r>
              <a:rPr lang="ru-RU" sz="2000" dirty="0">
                <a:latin typeface="Calibri" pitchFamily="34" charset="0"/>
                <a:cs typeface="Times New Roman" pitchFamily="18" charset="0"/>
                <a:sym typeface="Symbol"/>
              </a:rPr>
              <a:t>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2</a:t>
            </a:r>
            <a:r>
              <a:rPr lang="ru-RU" sz="2000" baseline="30000" dirty="0">
                <a:latin typeface="Calibri" pitchFamily="34" charset="0"/>
                <a:cs typeface="Times New Roman" pitchFamily="18" charset="0"/>
              </a:rPr>
              <a:t>8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+3,   1027 = 4</a:t>
            </a:r>
            <a:r>
              <a:rPr lang="ru-RU" sz="2000" dirty="0">
                <a:latin typeface="Calibri" pitchFamily="34" charset="0"/>
                <a:cs typeface="Times New Roman" pitchFamily="18" charset="0"/>
                <a:sym typeface="Symbol"/>
              </a:rPr>
              <a:t> 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2</a:t>
            </a:r>
            <a:r>
              <a:rPr lang="ru-RU" sz="2000" baseline="30000" dirty="0">
                <a:latin typeface="Calibri" pitchFamily="34" charset="0"/>
                <a:cs typeface="Times New Roman" pitchFamily="18" charset="0"/>
              </a:rPr>
              <a:t>8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+3 </a:t>
            </a:r>
          </a:p>
          <a:p>
            <a:pPr>
              <a:buNone/>
            </a:pPr>
            <a:r>
              <a:rPr lang="ru-RU" sz="2000" dirty="0">
                <a:latin typeface="Calibri" pitchFamily="34" charset="0"/>
                <a:cs typeface="Times New Roman" pitchFamily="18" charset="0"/>
              </a:rPr>
              <a:t>в 8-разрядной сетке в 2-с.с. имеют одинаковое представление:</a:t>
            </a:r>
            <a:endParaRPr lang="ru-RU" sz="2000" dirty="0">
              <a:latin typeface="Calibri" pitchFamily="34" charset="0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4667240" y="6072206"/>
            <a:ext cx="357190" cy="3571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ru-RU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0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5024430" y="6072206"/>
            <a:ext cx="357190" cy="3571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ru-RU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0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5381620" y="6072206"/>
            <a:ext cx="357190" cy="3571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ru-RU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0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5738810" y="6072206"/>
            <a:ext cx="357190" cy="3571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ru-RU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0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6096000" y="6072206"/>
            <a:ext cx="357190" cy="3571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ru-RU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0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6453190" y="6072206"/>
            <a:ext cx="357190" cy="3571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ru-RU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0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6810380" y="6072206"/>
            <a:ext cx="357190" cy="3571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ru-RU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1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7167570" y="6072206"/>
            <a:ext cx="357190" cy="35719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ru-RU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82930" y="142852"/>
            <a:ext cx="9726272" cy="714380"/>
          </a:xfrm>
        </p:spPr>
        <p:txBody>
          <a:bodyPr>
            <a:normAutofit/>
          </a:bodyPr>
          <a:lstStyle/>
          <a:p>
            <a:r>
              <a:rPr lang="ru-RU" sz="3200" dirty="0"/>
              <a:t>Представление целых со знаком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20040" y="857232"/>
            <a:ext cx="10138410" cy="5391168"/>
          </a:xfrm>
        </p:spPr>
        <p:txBody>
          <a:bodyPr/>
          <a:lstStyle/>
          <a:p>
            <a:pPr>
              <a:buNone/>
            </a:pPr>
            <a:r>
              <a:rPr lang="ru-RU" sz="2000" dirty="0">
                <a:latin typeface="Calibri" pitchFamily="34" charset="0"/>
                <a:cs typeface="Times New Roman" pitchFamily="18" charset="0"/>
              </a:rPr>
              <a:t>Модель </a:t>
            </a:r>
            <a:r>
              <a:rPr lang="ru-RU" sz="2000" i="1" dirty="0">
                <a:solidFill>
                  <a:srgbClr val="FF0066"/>
                </a:solidFill>
                <a:latin typeface="Calibri" pitchFamily="34" charset="0"/>
                <a:cs typeface="Times New Roman" pitchFamily="18" charset="0"/>
              </a:rPr>
              <a:t>знаковых целых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описывает представление целочисленного диапазона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[</a:t>
            </a:r>
            <a:r>
              <a:rPr lang="en-US" sz="2000" i="1" dirty="0" err="1">
                <a:latin typeface="Calibri" pitchFamily="34" charset="0"/>
                <a:cs typeface="Times New Roman" pitchFamily="18" charset="0"/>
              </a:rPr>
              <a:t>N</a:t>
            </a:r>
            <a:r>
              <a:rPr lang="en-US" sz="2000" i="1" baseline="-25000" dirty="0" err="1">
                <a:latin typeface="Calibri" pitchFamily="34" charset="0"/>
                <a:cs typeface="Times New Roman" pitchFamily="18" charset="0"/>
              </a:rPr>
              <a:t>min</a:t>
            </a:r>
            <a:r>
              <a:rPr lang="ru-RU" sz="2000" i="1" baseline="-25000" dirty="0">
                <a:latin typeface="Calibri" pitchFamily="34" charset="0"/>
                <a:cs typeface="Times New Roman" pitchFamily="18" charset="0"/>
              </a:rPr>
              <a:t>  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.. </a:t>
            </a:r>
            <a:r>
              <a:rPr lang="en-US" sz="2000" i="1" dirty="0" err="1">
                <a:latin typeface="Calibri" pitchFamily="34" charset="0"/>
                <a:cs typeface="Times New Roman" pitchFamily="18" charset="0"/>
              </a:rPr>
              <a:t>N</a:t>
            </a:r>
            <a:r>
              <a:rPr lang="en-US" sz="2000" i="1" baseline="-25000" dirty="0" err="1">
                <a:latin typeface="Calibri" pitchFamily="34" charset="0"/>
                <a:cs typeface="Times New Roman" pitchFamily="18" charset="0"/>
              </a:rPr>
              <a:t>max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]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в сетке разрядности </a:t>
            </a:r>
            <a:r>
              <a:rPr lang="en-US" sz="2000" i="1" dirty="0">
                <a:latin typeface="Calibri" pitchFamily="34" charset="0"/>
                <a:cs typeface="Times New Roman" pitchFamily="18" charset="0"/>
              </a:rPr>
              <a:t>k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. </a:t>
            </a:r>
          </a:p>
          <a:p>
            <a:pPr>
              <a:buNone/>
            </a:pPr>
            <a:r>
              <a:rPr lang="ru-RU" sz="2000" dirty="0">
                <a:latin typeface="Calibri" pitchFamily="34" charset="0"/>
                <a:cs typeface="Times New Roman" pitchFamily="18" charset="0"/>
              </a:rPr>
              <a:t>Старший разряд кодирует знак числа. В остальных </a:t>
            </a:r>
            <a:r>
              <a:rPr lang="en-US" sz="2000" i="1" dirty="0">
                <a:latin typeface="Calibri" pitchFamily="34" charset="0"/>
                <a:cs typeface="Times New Roman" pitchFamily="18" charset="0"/>
              </a:rPr>
              <a:t>k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 –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1 разрядах хранятся младшие значащие цифры числа, остальные отсекаются, как и при </a:t>
            </a:r>
            <a:r>
              <a:rPr lang="ru-RU" sz="2000" dirty="0" err="1">
                <a:latin typeface="Calibri" pitchFamily="34" charset="0"/>
                <a:cs typeface="Times New Roman" pitchFamily="18" charset="0"/>
              </a:rPr>
              <a:t>беззнаковом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 кодировании. </a:t>
            </a:r>
          </a:p>
          <a:p>
            <a:pPr>
              <a:buNone/>
            </a:pPr>
            <a:r>
              <a:rPr lang="ru-RU" sz="2000" dirty="0">
                <a:latin typeface="Calibri" pitchFamily="34" charset="0"/>
                <a:cs typeface="Times New Roman" pitchFamily="18" charset="0"/>
              </a:rPr>
              <a:t>При таком кодировании </a:t>
            </a:r>
            <a:r>
              <a:rPr lang="en-US" sz="2000" i="1" dirty="0" err="1">
                <a:latin typeface="Calibri" pitchFamily="34" charset="0"/>
                <a:cs typeface="Times New Roman" pitchFamily="18" charset="0"/>
              </a:rPr>
              <a:t>N</a:t>
            </a:r>
            <a:r>
              <a:rPr lang="en-US" sz="2000" i="1" baseline="-25000" dirty="0" err="1">
                <a:latin typeface="Calibri" pitchFamily="34" charset="0"/>
                <a:cs typeface="Times New Roman" pitchFamily="18" charset="0"/>
              </a:rPr>
              <a:t>min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 = –</a:t>
            </a:r>
            <a:r>
              <a:rPr lang="en-US" sz="2000" i="1" dirty="0" err="1">
                <a:latin typeface="Calibri" pitchFamily="34" charset="0"/>
                <a:cs typeface="Times New Roman" pitchFamily="18" charset="0"/>
              </a:rPr>
              <a:t>N</a:t>
            </a:r>
            <a:r>
              <a:rPr lang="en-US" sz="2000" i="1" baseline="-25000" dirty="0" err="1">
                <a:latin typeface="Calibri" pitchFamily="34" charset="0"/>
                <a:cs typeface="Times New Roman" pitchFamily="18" charset="0"/>
              </a:rPr>
              <a:t>max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.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 </a:t>
            </a:r>
          </a:p>
          <a:p>
            <a:pPr>
              <a:buFont typeface="Wingdings" pitchFamily="2" charset="2"/>
              <a:buNone/>
            </a:pPr>
            <a:r>
              <a:rPr lang="ru-RU" sz="2000" dirty="0">
                <a:latin typeface="Calibri" pitchFamily="34" charset="0"/>
                <a:cs typeface="Times New Roman" pitchFamily="18" charset="0"/>
              </a:rPr>
              <a:t>Хранение числа в виде знака и модуля на практике оказывается неудобным: </a:t>
            </a:r>
          </a:p>
          <a:p>
            <a:r>
              <a:rPr lang="ru-RU" sz="2000" dirty="0">
                <a:latin typeface="Calibri" pitchFamily="34" charset="0"/>
                <a:cs typeface="Times New Roman" pitchFamily="18" charset="0"/>
              </a:rPr>
              <a:t>ноль имеет двойное представление (со знаком и без), из-за чего представимый диапазон сужается на единицу, </a:t>
            </a:r>
          </a:p>
          <a:p>
            <a:r>
              <a:rPr lang="ru-RU" sz="2000" dirty="0">
                <a:latin typeface="Calibri" pitchFamily="34" charset="0"/>
                <a:cs typeface="Times New Roman" pitchFamily="18" charset="0"/>
              </a:rPr>
              <a:t>по-разному реализуются операции сложения и вычитания. </a:t>
            </a:r>
          </a:p>
          <a:p>
            <a:pPr>
              <a:buNone/>
            </a:pPr>
            <a:endParaRPr lang="ru-RU" sz="2000" dirty="0">
              <a:latin typeface="Calibri" pitchFamily="34" charset="0"/>
              <a:cs typeface="Times New Roman" pitchFamily="18" charset="0"/>
            </a:endParaRPr>
          </a:p>
          <a:p>
            <a:pPr>
              <a:buNone/>
            </a:pPr>
            <a:r>
              <a:rPr lang="ru-RU" sz="2000" dirty="0">
                <a:latin typeface="Calibri" pitchFamily="34" charset="0"/>
                <a:cs typeface="Times New Roman" pitchFamily="18" charset="0"/>
              </a:rPr>
              <a:t>Поэтому на практике применяют другой способ кодирования —</a:t>
            </a:r>
            <a:r>
              <a:rPr lang="ru-RU" sz="2000" i="1" dirty="0">
                <a:solidFill>
                  <a:srgbClr val="CC3300"/>
                </a:solidFill>
                <a:latin typeface="Calibri" pitchFamily="34" charset="0"/>
                <a:cs typeface="Times New Roman" pitchFamily="18" charset="0"/>
              </a:rPr>
              <a:t>дополнительный код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.</a:t>
            </a:r>
            <a:endParaRPr lang="ru-RU" sz="2000" dirty="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959100" y="142852"/>
            <a:ext cx="7499350" cy="785818"/>
          </a:xfrm>
        </p:spPr>
        <p:txBody>
          <a:bodyPr/>
          <a:lstStyle/>
          <a:p>
            <a:r>
              <a:rPr lang="ru-RU" dirty="0"/>
              <a:t>Дополнительный код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628650" y="928670"/>
            <a:ext cx="9829800" cy="5319730"/>
          </a:xfrm>
        </p:spPr>
        <p:txBody>
          <a:bodyPr>
            <a:normAutofit/>
          </a:bodyPr>
          <a:lstStyle/>
          <a:p>
            <a:pPr marL="0" indent="360000">
              <a:buNone/>
            </a:pPr>
            <a:r>
              <a:rPr lang="ru-RU" sz="2400" dirty="0">
                <a:latin typeface="Calibri" pitchFamily="34" charset="0"/>
                <a:cs typeface="Times New Roman" pitchFamily="18" charset="0"/>
              </a:rPr>
              <a:t>Дополнительный код позволяет кодировать различными наборами цифр целочисленный интервал  [–</a:t>
            </a:r>
            <a:r>
              <a:rPr lang="en-US" sz="2400" i="1" dirty="0" err="1">
                <a:latin typeface="Calibri" pitchFamily="34" charset="0"/>
                <a:cs typeface="Times New Roman" pitchFamily="18" charset="0"/>
              </a:rPr>
              <a:t>b</a:t>
            </a:r>
            <a:r>
              <a:rPr lang="en-US" sz="2400" i="1" baseline="30000" dirty="0" err="1">
                <a:latin typeface="Calibri" pitchFamily="34" charset="0"/>
                <a:cs typeface="Times New Roman" pitchFamily="18" charset="0"/>
              </a:rPr>
              <a:t>k</a:t>
            </a:r>
            <a:r>
              <a:rPr lang="ru-RU" sz="2400" baseline="30000" dirty="0">
                <a:latin typeface="Calibri" pitchFamily="34" charset="0"/>
                <a:cs typeface="Times New Roman" pitchFamily="18" charset="0"/>
              </a:rPr>
              <a:t>–1</a:t>
            </a:r>
            <a:r>
              <a:rPr lang="ru-RU" sz="2400" i="1" dirty="0">
                <a:latin typeface="Calibri" pitchFamily="34" charset="0"/>
                <a:cs typeface="Times New Roman" pitchFamily="18" charset="0"/>
              </a:rPr>
              <a:t> .. 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+</a:t>
            </a:r>
            <a:r>
              <a:rPr lang="ru-RU" sz="2400" i="1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en-US" sz="2400" i="1" dirty="0" err="1">
                <a:latin typeface="Calibri" pitchFamily="34" charset="0"/>
                <a:cs typeface="Times New Roman" pitchFamily="18" charset="0"/>
              </a:rPr>
              <a:t>b</a:t>
            </a:r>
            <a:r>
              <a:rPr lang="en-US" sz="2400" i="1" baseline="30000" dirty="0" err="1">
                <a:latin typeface="Calibri" pitchFamily="34" charset="0"/>
                <a:cs typeface="Times New Roman" pitchFamily="18" charset="0"/>
              </a:rPr>
              <a:t>k</a:t>
            </a:r>
            <a:r>
              <a:rPr lang="ru-RU" sz="2400" i="1" baseline="30000" dirty="0">
                <a:latin typeface="Calibri" pitchFamily="34" charset="0"/>
                <a:cs typeface="Times New Roman" pitchFamily="18" charset="0"/>
              </a:rPr>
              <a:t>–</a:t>
            </a:r>
            <a:r>
              <a:rPr lang="ru-RU" sz="2400" baseline="30000" dirty="0">
                <a:latin typeface="Calibri" pitchFamily="34" charset="0"/>
                <a:cs typeface="Times New Roman" pitchFamily="18" charset="0"/>
              </a:rPr>
              <a:t>1</a:t>
            </a:r>
            <a:r>
              <a:rPr lang="ru-RU" sz="2400" i="1" baseline="30000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– 1]</a:t>
            </a:r>
            <a:r>
              <a:rPr lang="ru-RU" sz="2400" i="1" dirty="0">
                <a:latin typeface="Calibri" pitchFamily="34" charset="0"/>
                <a:cs typeface="Times New Roman" pitchFamily="18" charset="0"/>
              </a:rPr>
              <a:t>. </a:t>
            </a:r>
          </a:p>
          <a:p>
            <a:pPr marL="0" indent="360000">
              <a:buNone/>
            </a:pPr>
            <a:r>
              <a:rPr lang="ru-RU" sz="2400" dirty="0">
                <a:latin typeface="Calibri" pitchFamily="34" charset="0"/>
                <a:cs typeface="Times New Roman" pitchFamily="18" charset="0"/>
              </a:rPr>
              <a:t>При этом числа из положительной половины этого интервала имеют те же коды, как при </a:t>
            </a:r>
            <a:r>
              <a:rPr lang="ru-RU" sz="2400" dirty="0" err="1">
                <a:latin typeface="Calibri" pitchFamily="34" charset="0"/>
                <a:cs typeface="Times New Roman" pitchFamily="18" charset="0"/>
              </a:rPr>
              <a:t>беззнаковом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 кодировании,</a:t>
            </a:r>
          </a:p>
          <a:p>
            <a:pPr marL="0" indent="360000">
              <a:buNone/>
            </a:pPr>
            <a:r>
              <a:rPr lang="ru-RU" sz="2400" dirty="0">
                <a:latin typeface="Calibri" pitchFamily="34" charset="0"/>
                <a:cs typeface="Times New Roman" pitchFamily="18" charset="0"/>
              </a:rPr>
              <a:t>а отрицательная половина отображается на вторую  половину </a:t>
            </a:r>
            <a:r>
              <a:rPr lang="ru-RU" sz="2400" dirty="0" err="1">
                <a:latin typeface="Calibri" pitchFamily="34" charset="0"/>
                <a:cs typeface="Times New Roman" pitchFamily="18" charset="0"/>
              </a:rPr>
              <a:t>беззнакового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 интервала [</a:t>
            </a:r>
            <a:r>
              <a:rPr lang="en-US" sz="2400" i="1" dirty="0" err="1">
                <a:latin typeface="Calibri" pitchFamily="34" charset="0"/>
                <a:cs typeface="Times New Roman" pitchFamily="18" charset="0"/>
              </a:rPr>
              <a:t>b</a:t>
            </a:r>
            <a:r>
              <a:rPr lang="en-US" sz="2400" i="1" baseline="30000" dirty="0" err="1">
                <a:latin typeface="Calibri" pitchFamily="34" charset="0"/>
                <a:cs typeface="Times New Roman" pitchFamily="18" charset="0"/>
              </a:rPr>
              <a:t>k</a:t>
            </a:r>
            <a:r>
              <a:rPr lang="ru-RU" sz="2400" i="1" baseline="30000" dirty="0">
                <a:latin typeface="Calibri" pitchFamily="34" charset="0"/>
                <a:cs typeface="Times New Roman" pitchFamily="18" charset="0"/>
              </a:rPr>
              <a:t>–</a:t>
            </a:r>
            <a:r>
              <a:rPr lang="ru-RU" sz="2400" baseline="30000" dirty="0">
                <a:latin typeface="Calibri" pitchFamily="34" charset="0"/>
                <a:cs typeface="Times New Roman" pitchFamily="18" charset="0"/>
              </a:rPr>
              <a:t>1</a:t>
            </a:r>
            <a:r>
              <a:rPr lang="ru-RU" sz="2400" i="1" dirty="0">
                <a:latin typeface="Calibri" pitchFamily="34" charset="0"/>
                <a:cs typeface="Times New Roman" pitchFamily="18" charset="0"/>
              </a:rPr>
              <a:t> ... </a:t>
            </a:r>
            <a:r>
              <a:rPr lang="en-US" sz="2400" i="1" dirty="0" err="1">
                <a:latin typeface="Calibri" pitchFamily="34" charset="0"/>
                <a:cs typeface="Times New Roman" pitchFamily="18" charset="0"/>
              </a:rPr>
              <a:t>b</a:t>
            </a:r>
            <a:r>
              <a:rPr lang="en-US" sz="2400" i="1" baseline="30000" dirty="0" err="1">
                <a:latin typeface="Calibri" pitchFamily="34" charset="0"/>
                <a:cs typeface="Times New Roman" pitchFamily="18" charset="0"/>
              </a:rPr>
              <a:t>k</a:t>
            </a:r>
            <a:r>
              <a:rPr lang="ru-RU" sz="2400" i="1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–</a:t>
            </a:r>
            <a:r>
              <a:rPr lang="ru-RU" sz="2400" i="1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1]</a:t>
            </a:r>
            <a:r>
              <a:rPr lang="ru-RU" sz="2400" i="1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по правилу </a:t>
            </a:r>
          </a:p>
          <a:p>
            <a:pPr marL="0" indent="360000" algn="ctr">
              <a:buNone/>
            </a:pPr>
            <a:r>
              <a:rPr lang="ru-RU" sz="2400" dirty="0">
                <a:latin typeface="Calibri" pitchFamily="34" charset="0"/>
                <a:cs typeface="Times New Roman" pitchFamily="18" charset="0"/>
              </a:rPr>
              <a:t>(–</a:t>
            </a:r>
            <a:r>
              <a:rPr lang="ru-RU" sz="2400" i="1" dirty="0">
                <a:latin typeface="Calibri" pitchFamily="34" charset="0"/>
                <a:cs typeface="Times New Roman" pitchFamily="18" charset="0"/>
              </a:rPr>
              <a:t>N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)</a:t>
            </a:r>
            <a:r>
              <a:rPr lang="ru-RU" sz="2400" i="1" dirty="0">
                <a:latin typeface="Calibri" pitchFamily="34" charset="0"/>
                <a:cs typeface="Times New Roman" pitchFamily="18" charset="0"/>
              </a:rPr>
              <a:t>  </a:t>
            </a:r>
            <a:r>
              <a:rPr lang="ru-RU" sz="2400" b="1" dirty="0">
                <a:latin typeface="Calibri" pitchFamily="34" charset="0"/>
                <a:cs typeface="Times New Roman" pitchFamily="18" charset="0"/>
                <a:sym typeface="Symbol"/>
              </a:rPr>
              <a:t>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  (</a:t>
            </a:r>
            <a:r>
              <a:rPr lang="en-US" sz="2400" i="1" dirty="0" err="1">
                <a:latin typeface="Calibri" pitchFamily="34" charset="0"/>
                <a:cs typeface="Times New Roman" pitchFamily="18" charset="0"/>
              </a:rPr>
              <a:t>b</a:t>
            </a:r>
            <a:r>
              <a:rPr lang="en-US" sz="2400" i="1" baseline="30000" dirty="0" err="1">
                <a:latin typeface="Calibri" pitchFamily="34" charset="0"/>
                <a:cs typeface="Times New Roman" pitchFamily="18" charset="0"/>
              </a:rPr>
              <a:t>k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 – </a:t>
            </a:r>
            <a:r>
              <a:rPr lang="ru-RU" sz="2400" i="1" dirty="0">
                <a:latin typeface="Calibri" pitchFamily="34" charset="0"/>
                <a:cs typeface="Times New Roman" pitchFamily="18" charset="0"/>
              </a:rPr>
              <a:t>N)</a:t>
            </a:r>
            <a:endParaRPr lang="en-US" sz="2400" dirty="0">
              <a:latin typeface="Calibri" pitchFamily="34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582930" y="91440"/>
            <a:ext cx="10085070" cy="908669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ru-RU" sz="2400" dirty="0">
                <a:solidFill>
                  <a:schemeClr val="tx2">
                    <a:satMod val="130000"/>
                  </a:schemeClr>
                </a:solidFill>
                <a:latin typeface="Times New Roman" pitchFamily="18" charset="0"/>
                <a:cs typeface="Times New Roman" pitchFamily="18" charset="0"/>
              </a:rPr>
              <a:t>Алгоритм Д</a:t>
            </a:r>
            <a:r>
              <a:rPr lang="en-US" sz="2400" dirty="0">
                <a:solidFill>
                  <a:schemeClr val="tx2">
                    <a:satMod val="130000"/>
                  </a:schemeClr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400" dirty="0">
                <a:solidFill>
                  <a:schemeClr val="tx2">
                    <a:satMod val="130000"/>
                  </a:schemeClr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ru-RU" sz="1600" dirty="0">
                <a:solidFill>
                  <a:schemeClr val="tx2">
                    <a:satMod val="130000"/>
                  </a:schemeClr>
                </a:solidFill>
                <a:latin typeface="Times New Roman" pitchFamily="18" charset="0"/>
                <a:cs typeface="Times New Roman" pitchFamily="18" charset="0"/>
              </a:rPr>
              <a:t>вычисляет представление </a:t>
            </a:r>
            <a:r>
              <a:rPr lang="en-US" sz="1600" dirty="0">
                <a:solidFill>
                  <a:schemeClr val="tx2">
                    <a:satMod val="130000"/>
                  </a:schemeClr>
                </a:solidFill>
                <a:latin typeface="Times New Roman" pitchFamily="18" charset="0"/>
                <a:cs typeface="Times New Roman" pitchFamily="18" charset="0"/>
              </a:rPr>
              <a:t>(</a:t>
            </a:r>
            <a:r>
              <a:rPr lang="ru-RU" sz="1600" dirty="0">
                <a:latin typeface="Calibri" pitchFamily="34" charset="0"/>
                <a:cs typeface="Times New Roman" pitchFamily="18" charset="0"/>
              </a:rPr>
              <a:t>–</a:t>
            </a:r>
            <a:r>
              <a:rPr lang="ru-RU" sz="1600" i="1" dirty="0">
                <a:solidFill>
                  <a:schemeClr val="tx2">
                    <a:satMod val="130000"/>
                  </a:schemeClr>
                </a:solidFill>
                <a:latin typeface="Times New Roman" pitchFamily="18" charset="0"/>
                <a:cs typeface="Times New Roman" pitchFamily="18" charset="0"/>
              </a:rPr>
              <a:t>N</a:t>
            </a:r>
            <a:r>
              <a:rPr lang="en-US" sz="1600" i="1" dirty="0">
                <a:solidFill>
                  <a:schemeClr val="tx2">
                    <a:satMod val="130000"/>
                  </a:schemeClr>
                </a:solidFill>
                <a:latin typeface="Times New Roman" pitchFamily="18" charset="0"/>
                <a:cs typeface="Times New Roman" pitchFamily="18" charset="0"/>
              </a:rPr>
              <a:t>)</a:t>
            </a:r>
            <a:r>
              <a:rPr lang="ru-RU" sz="1600" i="1" dirty="0">
                <a:solidFill>
                  <a:schemeClr val="tx2">
                    <a:satMod val="13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1600" dirty="0">
                <a:solidFill>
                  <a:schemeClr val="tx2">
                    <a:satMod val="130000"/>
                  </a:schemeClr>
                </a:solidFill>
                <a:latin typeface="Times New Roman" pitchFamily="18" charset="0"/>
                <a:cs typeface="Times New Roman" pitchFamily="18" charset="0"/>
              </a:rPr>
              <a:t>в дополнительном коде в </a:t>
            </a:r>
            <a:r>
              <a:rPr lang="en-US" sz="1600" i="1" dirty="0">
                <a:solidFill>
                  <a:schemeClr val="tx2">
                    <a:satMod val="130000"/>
                  </a:schemeClr>
                </a:solidFill>
                <a:latin typeface="Times New Roman" pitchFamily="18" charset="0"/>
                <a:cs typeface="Times New Roman" pitchFamily="18" charset="0"/>
              </a:rPr>
              <a:t>b</a:t>
            </a:r>
            <a:r>
              <a:rPr lang="ru-RU" sz="1600" dirty="0">
                <a:solidFill>
                  <a:schemeClr val="tx2">
                    <a:satMod val="130000"/>
                  </a:schemeClr>
                </a:solidFill>
                <a:latin typeface="Times New Roman" pitchFamily="18" charset="0"/>
                <a:cs typeface="Times New Roman" pitchFamily="18" charset="0"/>
              </a:rPr>
              <a:t>-ичной разрядной сетке размера </a:t>
            </a:r>
            <a:r>
              <a:rPr lang="en-US" sz="1600" i="1" dirty="0">
                <a:solidFill>
                  <a:schemeClr val="tx2">
                    <a:satMod val="130000"/>
                  </a:schemeClr>
                </a:solidFill>
                <a:latin typeface="Times New Roman" pitchFamily="18" charset="0"/>
                <a:cs typeface="Times New Roman" pitchFamily="18" charset="0"/>
              </a:rPr>
              <a:t>k</a:t>
            </a:r>
            <a:endParaRPr lang="ru-RU" sz="1600" i="1" dirty="0">
              <a:solidFill>
                <a:schemeClr val="tx2">
                  <a:satMod val="13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6387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582930" y="1000109"/>
            <a:ext cx="10085070" cy="4910155"/>
          </a:xfrm>
        </p:spPr>
        <p:txBody>
          <a:bodyPr/>
          <a:lstStyle/>
          <a:p>
            <a:r>
              <a:rPr lang="ru-RU" sz="2000" dirty="0">
                <a:latin typeface="Calibri" pitchFamily="34" charset="0"/>
                <a:cs typeface="Times New Roman" pitchFamily="18" charset="0"/>
              </a:rPr>
              <a:t>взять младшие </a:t>
            </a:r>
            <a:r>
              <a:rPr lang="en-US" sz="2000" i="1" dirty="0">
                <a:latin typeface="Calibri" pitchFamily="34" charset="0"/>
                <a:cs typeface="Times New Roman" pitchFamily="18" charset="0"/>
              </a:rPr>
              <a:t>k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знаков в записи числа </a:t>
            </a:r>
            <a:r>
              <a:rPr lang="en-US" sz="2000" i="1" dirty="0">
                <a:latin typeface="Calibri" pitchFamily="34" charset="0"/>
                <a:cs typeface="Times New Roman" pitchFamily="18" charset="0"/>
              </a:rPr>
              <a:t>N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; при необходимости дополнить нулями слева</a:t>
            </a:r>
            <a:r>
              <a:rPr lang="en-US" sz="2000" dirty="0">
                <a:latin typeface="Calibri" pitchFamily="34" charset="0"/>
                <a:cs typeface="Times New Roman" pitchFamily="18" charset="0"/>
              </a:rPr>
              <a:t>;</a:t>
            </a:r>
            <a:endParaRPr lang="ru-RU" sz="2000" dirty="0">
              <a:latin typeface="Calibri" pitchFamily="34" charset="0"/>
              <a:cs typeface="Times New Roman" pitchFamily="18" charset="0"/>
            </a:endParaRPr>
          </a:p>
          <a:p>
            <a:r>
              <a:rPr lang="ru-RU" sz="2000" dirty="0">
                <a:latin typeface="Calibri" pitchFamily="34" charset="0"/>
                <a:cs typeface="Times New Roman" pitchFamily="18" charset="0"/>
              </a:rPr>
              <a:t>заменить в полученной записи каждую цифру ее дополнением до </a:t>
            </a:r>
            <a:r>
              <a:rPr lang="en-US" sz="2000" i="1" dirty="0">
                <a:latin typeface="Calibri" pitchFamily="34" charset="0"/>
                <a:cs typeface="Times New Roman" pitchFamily="18" charset="0"/>
              </a:rPr>
              <a:t>b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–1</a:t>
            </a:r>
            <a:r>
              <a:rPr lang="ru-RU" sz="2000" i="1" dirty="0">
                <a:latin typeface="Calibri" pitchFamily="34" charset="0"/>
                <a:cs typeface="Times New Roman" pitchFamily="18" charset="0"/>
              </a:rPr>
              <a:t>,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максимальной цифры с. с. (для двоичной системы это равносильно инверсии разрядов: замене нулей единицами и наоборот);</a:t>
            </a:r>
          </a:p>
          <a:p>
            <a:r>
              <a:rPr lang="ru-RU" sz="2000" dirty="0">
                <a:latin typeface="Calibri" pitchFamily="34" charset="0"/>
                <a:cs typeface="Times New Roman" pitchFamily="18" charset="0"/>
              </a:rPr>
              <a:t>к полученному числу прибавить единицу.</a:t>
            </a:r>
          </a:p>
          <a:p>
            <a:pPr>
              <a:buNone/>
            </a:pPr>
            <a:endParaRPr lang="ru-RU" sz="2000" dirty="0">
              <a:latin typeface="Calibri" pitchFamily="34" charset="0"/>
              <a:cs typeface="Times New Roman" pitchFamily="18" charset="0"/>
            </a:endParaRPr>
          </a:p>
          <a:p>
            <a:pPr>
              <a:buNone/>
            </a:pPr>
            <a:r>
              <a:rPr lang="ru-RU" sz="2000" dirty="0">
                <a:latin typeface="Calibri" pitchFamily="34" charset="0"/>
                <a:cs typeface="Times New Roman" pitchFamily="18" charset="0"/>
              </a:rPr>
              <a:t>Действия алгоритма </a:t>
            </a:r>
            <a:r>
              <a:rPr lang="ru-RU" sz="2000" b="1" dirty="0">
                <a:latin typeface="Calibri" pitchFamily="34" charset="0"/>
                <a:cs typeface="Times New Roman" pitchFamily="18" charset="0"/>
              </a:rPr>
              <a:t>Д</a:t>
            </a:r>
            <a:r>
              <a:rPr lang="ru-RU" sz="2000" b="1" i="1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равносильны вычислению</a:t>
            </a:r>
            <a:r>
              <a:rPr lang="en-US" sz="2000" dirty="0">
                <a:latin typeface="Calibri" pitchFamily="34" charset="0"/>
                <a:cs typeface="Times New Roman" pitchFamily="18" charset="0"/>
              </a:rPr>
              <a:t>:</a:t>
            </a:r>
            <a:endParaRPr lang="ru-RU" sz="2000" i="1" dirty="0">
              <a:latin typeface="Calibri" pitchFamily="34" charset="0"/>
              <a:cs typeface="Times New Roman" pitchFamily="18" charset="0"/>
            </a:endParaRPr>
          </a:p>
          <a:p>
            <a:pPr algn="ctr">
              <a:buNone/>
            </a:pPr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((</a:t>
            </a:r>
            <a:r>
              <a:rPr lang="en-US" sz="2000" i="1" dirty="0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ru-RU" sz="2000" i="1" baseline="30000" dirty="0">
                <a:latin typeface="Times New Roman" pitchFamily="18" charset="0"/>
                <a:cs typeface="Times New Roman" pitchFamily="18" charset="0"/>
              </a:rPr>
              <a:t>к</a:t>
            </a:r>
            <a:r>
              <a:rPr lang="ru-RU" sz="20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–</a:t>
            </a:r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 1)</a:t>
            </a:r>
            <a:r>
              <a:rPr lang="ru-RU" sz="20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–</a:t>
            </a:r>
            <a:r>
              <a:rPr lang="ru-RU" sz="20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i="1" dirty="0">
                <a:latin typeface="Times New Roman" pitchFamily="18" charset="0"/>
                <a:cs typeface="Times New Roman" pitchFamily="18" charset="0"/>
              </a:rPr>
              <a:t>N</a:t>
            </a:r>
            <a:r>
              <a:rPr lang="ru-RU" sz="2000" i="1" dirty="0">
                <a:latin typeface="Times New Roman" pitchFamily="18" charset="0"/>
                <a:cs typeface="Times New Roman" pitchFamily="18" charset="0"/>
              </a:rPr>
              <a:t>) </a:t>
            </a:r>
            <a:r>
              <a:rPr lang="ru-RU" sz="2000" dirty="0">
                <a:latin typeface="Times New Roman" pitchFamily="18" charset="0"/>
                <a:cs typeface="Times New Roman" pitchFamily="18" charset="0"/>
              </a:rPr>
              <a:t>+ 1 = </a:t>
            </a:r>
            <a:r>
              <a:rPr lang="en-US" sz="2000" i="1" dirty="0" err="1">
                <a:latin typeface="Times New Roman" pitchFamily="18" charset="0"/>
                <a:cs typeface="Times New Roman" pitchFamily="18" charset="0"/>
              </a:rPr>
              <a:t>b</a:t>
            </a:r>
            <a:r>
              <a:rPr lang="en-US" sz="2000" i="1" baseline="30000" dirty="0" err="1">
                <a:latin typeface="Times New Roman" pitchFamily="18" charset="0"/>
                <a:cs typeface="Times New Roman" pitchFamily="18" charset="0"/>
              </a:rPr>
              <a:t>k</a:t>
            </a:r>
            <a:r>
              <a:rPr lang="ru-RU" sz="20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2000" dirty="0">
                <a:latin typeface="Calibri" pitchFamily="34" charset="0"/>
                <a:cs typeface="Times New Roman" pitchFamily="18" charset="0"/>
              </a:rPr>
              <a:t>–</a:t>
            </a:r>
            <a:r>
              <a:rPr lang="ru-RU" sz="2000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i="1" dirty="0">
                <a:latin typeface="Times New Roman" pitchFamily="18" charset="0"/>
                <a:cs typeface="Times New Roman" pitchFamily="18" charset="0"/>
              </a:rPr>
              <a:t>N</a:t>
            </a:r>
            <a:endParaRPr lang="ru-RU" sz="2000" dirty="0">
              <a:latin typeface="Times New Roman" pitchFamily="18" charset="0"/>
              <a:cs typeface="Times New Roman" pitchFamily="18" charset="0"/>
            </a:endParaRPr>
          </a:p>
          <a:p>
            <a:pPr>
              <a:buFont typeface="Wingdings" pitchFamily="2" charset="2"/>
              <a:buNone/>
            </a:pPr>
            <a:endParaRPr lang="ru-RU" sz="2000" dirty="0">
              <a:latin typeface="Calibri" pitchFamily="34" charset="0"/>
              <a:cs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7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10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889636" y="182880"/>
            <a:ext cx="8385175" cy="736600"/>
          </a:xfrm>
        </p:spPr>
        <p:txBody>
          <a:bodyPr/>
          <a:lstStyle/>
          <a:p>
            <a:pPr>
              <a:defRPr/>
            </a:pPr>
            <a:r>
              <a:rPr lang="ru-RU" sz="2400" dirty="0">
                <a:solidFill>
                  <a:schemeClr val="tx2">
                    <a:satMod val="130000"/>
                  </a:schemeClr>
                </a:solidFill>
                <a:latin typeface="Times New Roman" pitchFamily="18" charset="0"/>
                <a:cs typeface="Times New Roman" pitchFamily="18" charset="0"/>
              </a:rPr>
              <a:t>Свойства дополнительного кода </a:t>
            </a:r>
          </a:p>
        </p:txBody>
      </p:sp>
      <p:sp>
        <p:nvSpPr>
          <p:cNvPr id="196611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761048" y="1022350"/>
            <a:ext cx="7200900" cy="4000511"/>
          </a:xfrm>
        </p:spPr>
        <p:txBody>
          <a:bodyPr>
            <a:normAutofit/>
          </a:bodyPr>
          <a:lstStyle/>
          <a:p>
            <a:pPr marL="252000" indent="-288000">
              <a:defRPr/>
            </a:pPr>
            <a:r>
              <a:rPr lang="ru-RU" dirty="0">
                <a:latin typeface="Calibri" pitchFamily="34" charset="0"/>
                <a:cs typeface="Times New Roman" pitchFamily="18" charset="0"/>
              </a:rPr>
              <a:t>алгоритм Д</a:t>
            </a:r>
            <a:r>
              <a:rPr lang="ru-RU" i="1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ru-RU" dirty="0">
                <a:latin typeface="Calibri" pitchFamily="34" charset="0"/>
                <a:cs typeface="Times New Roman" pitchFamily="18" charset="0"/>
              </a:rPr>
              <a:t>дает правильное представление обратных по знаку чисел — как положительных, так и отрицательных; в частности, его повторное применение к своему результату восстанавливает исходное число </a:t>
            </a:r>
            <a:r>
              <a:rPr lang="en-US" i="1" dirty="0">
                <a:latin typeface="Calibri" pitchFamily="34" charset="0"/>
                <a:cs typeface="Times New Roman" pitchFamily="18" charset="0"/>
              </a:rPr>
              <a:t>N</a:t>
            </a:r>
            <a:r>
              <a:rPr lang="ru-RU" i="1" dirty="0">
                <a:latin typeface="Calibri" pitchFamily="34" charset="0"/>
                <a:cs typeface="Times New Roman" pitchFamily="18" charset="0"/>
              </a:rPr>
              <a:t>;</a:t>
            </a:r>
            <a:endParaRPr lang="ru-RU" dirty="0">
              <a:latin typeface="Calibri" pitchFamily="34" charset="0"/>
              <a:cs typeface="Times New Roman" pitchFamily="18" charset="0"/>
            </a:endParaRPr>
          </a:p>
          <a:p>
            <a:pPr marL="252000" indent="-288000">
              <a:defRPr/>
            </a:pPr>
            <a:r>
              <a:rPr lang="ru-RU" dirty="0">
                <a:latin typeface="Calibri" pitchFamily="34" charset="0"/>
                <a:cs typeface="Times New Roman" pitchFamily="18" charset="0"/>
              </a:rPr>
              <a:t>для двоичной с. с: если приписать к числу его знак старшей цифрой и выполнить алгоритм Д над расширенной записью, то правильный знак обратного числа получается автоматически;</a:t>
            </a:r>
          </a:p>
          <a:p>
            <a:pPr marL="252000" indent="-288000">
              <a:defRPr/>
            </a:pPr>
            <a:r>
              <a:rPr lang="ru-RU" dirty="0">
                <a:latin typeface="Calibri" pitchFamily="34" charset="0"/>
                <a:cs typeface="Times New Roman" pitchFamily="18" charset="0"/>
              </a:rPr>
              <a:t>ноль имеет единственное представление: алгоритм Д</a:t>
            </a:r>
            <a:r>
              <a:rPr lang="ru-RU" i="1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ru-RU" dirty="0">
                <a:latin typeface="Calibri" pitchFamily="34" charset="0"/>
                <a:cs typeface="Times New Roman" pitchFamily="18" charset="0"/>
              </a:rPr>
              <a:t>для ноля выдает снова ноль;</a:t>
            </a:r>
          </a:p>
          <a:p>
            <a:pPr marL="252000" indent="-288000">
              <a:defRPr/>
            </a:pPr>
            <a:r>
              <a:rPr lang="ru-RU" dirty="0">
                <a:latin typeface="Calibri" pitchFamily="34" charset="0"/>
                <a:cs typeface="Times New Roman" pitchFamily="18" charset="0"/>
              </a:rPr>
              <a:t>то же свойство имеет минимальное отрицательное число </a:t>
            </a:r>
            <a:r>
              <a:rPr lang="ru-RU" i="1" dirty="0">
                <a:latin typeface="Calibri" pitchFamily="34" charset="0"/>
                <a:cs typeface="Times New Roman" pitchFamily="18" charset="0"/>
              </a:rPr>
              <a:t>— </a:t>
            </a:r>
            <a:r>
              <a:rPr lang="en-US" i="1" dirty="0" err="1">
                <a:latin typeface="Calibri" pitchFamily="34" charset="0"/>
                <a:cs typeface="Times New Roman" pitchFamily="18" charset="0"/>
              </a:rPr>
              <a:t>b</a:t>
            </a:r>
            <a:r>
              <a:rPr lang="en-US" i="1" baseline="30000" dirty="0" err="1">
                <a:latin typeface="Calibri" pitchFamily="34" charset="0"/>
                <a:cs typeface="Times New Roman" pitchFamily="18" charset="0"/>
              </a:rPr>
              <a:t>k</a:t>
            </a:r>
            <a:r>
              <a:rPr lang="ru-RU" i="1" baseline="30000" dirty="0">
                <a:latin typeface="Calibri" pitchFamily="34" charset="0"/>
                <a:cs typeface="Times New Roman" pitchFamily="18" charset="0"/>
              </a:rPr>
              <a:t>–</a:t>
            </a:r>
            <a:r>
              <a:rPr lang="ru-RU" baseline="30000" dirty="0">
                <a:latin typeface="Calibri" pitchFamily="34" charset="0"/>
                <a:cs typeface="Times New Roman" pitchFamily="18" charset="0"/>
              </a:rPr>
              <a:t>1</a:t>
            </a:r>
            <a:r>
              <a:rPr lang="ru-RU" i="1" dirty="0">
                <a:latin typeface="Calibri" pitchFamily="34" charset="0"/>
                <a:cs typeface="Times New Roman" pitchFamily="18" charset="0"/>
              </a:rPr>
              <a:t>,  </a:t>
            </a:r>
            <a:r>
              <a:rPr lang="ru-RU" dirty="0">
                <a:latin typeface="Calibri" pitchFamily="34" charset="0"/>
                <a:cs typeface="Times New Roman" pitchFamily="18" charset="0"/>
              </a:rPr>
              <a:t>не имеющее положительного «антипода»: его дополнение равно ему самому</a:t>
            </a:r>
            <a:r>
              <a:rPr lang="ru-RU" dirty="0">
                <a:latin typeface="Calibri" pitchFamily="34" charset="0"/>
              </a:rPr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6611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58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377190" y="188596"/>
            <a:ext cx="10483534" cy="428606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ru-RU" sz="2400" b="1" dirty="0">
                <a:solidFill>
                  <a:schemeClr val="tx2">
                    <a:satMod val="130000"/>
                  </a:schemeClr>
                </a:solidFill>
                <a:cs typeface="Times New Roman" pitchFamily="18" charset="0"/>
              </a:rPr>
              <a:t>Выполнение арифметических операций в разрядной сетке </a:t>
            </a:r>
          </a:p>
        </p:txBody>
      </p:sp>
      <p:sp>
        <p:nvSpPr>
          <p:cNvPr id="198659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605790" y="857232"/>
            <a:ext cx="9852660" cy="5452128"/>
          </a:xfrm>
        </p:spPr>
        <p:txBody>
          <a:bodyPr>
            <a:normAutofit lnSpcReduction="10000"/>
          </a:bodyPr>
          <a:lstStyle/>
          <a:p>
            <a:pPr marL="365760" indent="-283464">
              <a:buNone/>
              <a:defRPr/>
            </a:pPr>
            <a:r>
              <a:rPr lang="ru-RU" sz="2400" dirty="0">
                <a:latin typeface="Calibri" pitchFamily="34" charset="0"/>
                <a:cs typeface="Times New Roman" pitchFamily="18" charset="0"/>
              </a:rPr>
              <a:t>Формирование знакового разряда результата арифметических операций в поразрядных алгоритмах можно осуществить регулярным образом: как если бы он был просто дополнительным старшим разрядом числа.</a:t>
            </a:r>
          </a:p>
          <a:p>
            <a:pPr marL="365760" indent="-283464">
              <a:buNone/>
              <a:defRPr/>
            </a:pPr>
            <a:r>
              <a:rPr lang="ru-RU" sz="2400" dirty="0">
                <a:latin typeface="Calibri" pitchFamily="34" charset="0"/>
                <a:cs typeface="Times New Roman" pitchFamily="18" charset="0"/>
              </a:rPr>
              <a:t>Избавляемся от реализации вычитания отдельным алгоритмом: </a:t>
            </a:r>
          </a:p>
          <a:p>
            <a:pPr marL="365760" indent="-283464">
              <a:buNone/>
              <a:defRPr/>
            </a:pPr>
            <a:r>
              <a:rPr lang="ru-RU" sz="2400" dirty="0">
                <a:latin typeface="Calibri" pitchFamily="34" charset="0"/>
                <a:cs typeface="Times New Roman" pitchFamily="18" charset="0"/>
              </a:rPr>
              <a:t>действительно, так как </a:t>
            </a:r>
            <a:r>
              <a:rPr lang="ru-RU" sz="2400" i="1" dirty="0">
                <a:latin typeface="Calibri" pitchFamily="34" charset="0"/>
                <a:cs typeface="Times New Roman" pitchFamily="18" charset="0"/>
              </a:rPr>
              <a:t>а – </a:t>
            </a:r>
            <a:r>
              <a:rPr lang="en-US" sz="2400" i="1" dirty="0">
                <a:latin typeface="Calibri" pitchFamily="34" charset="0"/>
                <a:cs typeface="Times New Roman" pitchFamily="18" charset="0"/>
              </a:rPr>
              <a:t>b</a:t>
            </a:r>
            <a:r>
              <a:rPr lang="ru-RU" sz="2400" i="1" dirty="0">
                <a:latin typeface="Calibri" pitchFamily="34" charset="0"/>
                <a:cs typeface="Times New Roman" pitchFamily="18" charset="0"/>
              </a:rPr>
              <a:t> = а 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+ (</a:t>
            </a:r>
            <a:r>
              <a:rPr lang="ru-RU" sz="2400" i="1" dirty="0">
                <a:latin typeface="Calibri" pitchFamily="34" charset="0"/>
                <a:cs typeface="Times New Roman" pitchFamily="18" charset="0"/>
              </a:rPr>
              <a:t>– </a:t>
            </a:r>
            <a:r>
              <a:rPr lang="en-US" sz="2400" i="1" dirty="0">
                <a:latin typeface="Calibri" pitchFamily="34" charset="0"/>
                <a:cs typeface="Times New Roman" pitchFamily="18" charset="0"/>
              </a:rPr>
              <a:t>b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),</a:t>
            </a:r>
            <a:r>
              <a:rPr lang="ru-RU" sz="2400" i="1" dirty="0">
                <a:latin typeface="Calibri" pitchFamily="34" charset="0"/>
                <a:cs typeface="Times New Roman" pitchFamily="18" charset="0"/>
              </a:rPr>
              <a:t> </a:t>
            </a:r>
            <a:r>
              <a:rPr lang="ru-RU" sz="2400" dirty="0">
                <a:latin typeface="Calibri" pitchFamily="34" charset="0"/>
                <a:cs typeface="Times New Roman" pitchFamily="18" charset="0"/>
              </a:rPr>
              <a:t>достаточно перевести вычитаемое в дополнительный код и выполнить сложение.</a:t>
            </a:r>
          </a:p>
          <a:p>
            <a:pPr marL="365760" indent="-283464" algn="just">
              <a:buNone/>
              <a:defRPr/>
            </a:pPr>
            <a:endParaRPr lang="ru-RU" sz="2400" dirty="0">
              <a:latin typeface="Calibri" pitchFamily="34" charset="0"/>
              <a:cs typeface="Times New Roman" pitchFamily="18" charset="0"/>
            </a:endParaRPr>
          </a:p>
          <a:p>
            <a:pPr marL="365760" indent="-283464" algn="just">
              <a:buNone/>
              <a:defRPr/>
            </a:pPr>
            <a:r>
              <a:rPr lang="ru-RU" sz="2400" dirty="0">
                <a:latin typeface="Calibri" pitchFamily="34" charset="0"/>
                <a:cs typeface="Times New Roman" pitchFamily="18" charset="0"/>
              </a:rPr>
              <a:t>Поразрядное сложение чисел со знаком и без знака можно осуществить единым алгоритмом: манипуляции с цифрами одинаковы, различается лишь способ интерпретации конечного результата — как знакового или беззнакового числа. </a:t>
            </a:r>
          </a:p>
          <a:p>
            <a:pPr marL="365760" indent="-283464" algn="just">
              <a:buNone/>
              <a:defRPr/>
            </a:pPr>
            <a:r>
              <a:rPr lang="ru-RU" sz="2400" dirty="0">
                <a:latin typeface="Calibri" pitchFamily="34" charset="0"/>
                <a:cs typeface="Times New Roman" pitchFamily="18" charset="0"/>
              </a:rPr>
              <a:t>(Для умножения и деления это не проходит без дополнительных приведений.)</a:t>
            </a:r>
          </a:p>
          <a:p>
            <a:pPr marL="365760" indent="-283464">
              <a:buNone/>
              <a:defRPr/>
            </a:pP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8659" grpId="0" build="p"/>
    </p:bldLst>
  </p:timing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137</TotalTime>
  <Words>1149</Words>
  <Application>Microsoft Office PowerPoint</Application>
  <PresentationFormat>Произвольный</PresentationFormat>
  <Paragraphs>159</Paragraphs>
  <Slides>23</Slides>
  <Notes>7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24" baseType="lpstr">
      <vt:lpstr>Аспект</vt:lpstr>
      <vt:lpstr>Представление целых чисел в памяти ЭВМ</vt:lpstr>
      <vt:lpstr>Представление целых без знака</vt:lpstr>
      <vt:lpstr>Формулы для максимальных и минимальных беззнаковых чисел в разрядной сетке </vt:lpstr>
      <vt:lpstr>Арифметика по модулю</vt:lpstr>
      <vt:lpstr>Представление целых со знаком</vt:lpstr>
      <vt:lpstr>Дополнительный код</vt:lpstr>
      <vt:lpstr>Алгоритм Д вычисляет представление (–N) в дополнительном коде в b-ичной разрядной сетке размера k</vt:lpstr>
      <vt:lpstr>Свойства дополнительного кода </vt:lpstr>
      <vt:lpstr>Выполнение арифметических операций в разрядной сетке </vt:lpstr>
      <vt:lpstr>Пример: вычислить разность 25 – 3 для 8-разрядной двоичной сетки</vt:lpstr>
      <vt:lpstr>Перенос и переполнение </vt:lpstr>
      <vt:lpstr>Презентация PowerPoint</vt:lpstr>
      <vt:lpstr>Примеры</vt:lpstr>
      <vt:lpstr>Битовые операции</vt:lpstr>
      <vt:lpstr>Таблица</vt:lpstr>
      <vt:lpstr>Подсчет единичных битов в числе</vt:lpstr>
      <vt:lpstr>Подсчет единичных битов в числе</vt:lpstr>
      <vt:lpstr>Подсчет единичных битов в числе</vt:lpstr>
      <vt:lpstr>Подсчет единичных битов в числе</vt:lpstr>
      <vt:lpstr>Подсчет единичных битов в числе</vt:lpstr>
      <vt:lpstr>Зеркальное отображение битов</vt:lpstr>
      <vt:lpstr>Зеркальное отображение битов</vt:lpstr>
      <vt:lpstr>Зеркальное отображение битов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Семинар 13.10.2020</dc:title>
  <dc:creator>Татьяна Нестеренко</dc:creator>
  <cp:lastModifiedBy>Пользователь</cp:lastModifiedBy>
  <cp:revision>15</cp:revision>
  <dcterms:created xsi:type="dcterms:W3CDTF">2020-10-12T18:03:14Z</dcterms:created>
  <dcterms:modified xsi:type="dcterms:W3CDTF">2021-10-14T03:40:57Z</dcterms:modified>
</cp:coreProperties>
</file>

<file path=docProps/thumbnail.jpeg>
</file>